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OpenSans-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OpenSans-italic.fntdata"/><Relationship Id="rId23" Type="http://schemas.openxmlformats.org/officeDocument/2006/relationships/slide" Target="slides/slide18.xml"/><Relationship Id="rId45"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uters.com/world/us/us-threatens-new-icc-sanctions-unless-court-pledges-not-prosecute-trump-2025-12-10/"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uoTMwX_clD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ommon_land"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rthub.eu/articles/posts/what-the-open-world-must-do-better/"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strategy.ec.europa.eu/en/news/commission-launch-digital-commons-edic-support-sovereign-european-digital-infrastructure-and"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af36e2b1a4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af36e2b1a4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af36e2b1a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af36e2b1a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Europese en Amerikaanse cloudproviders.  Niet echt op schaal, maar het schetst een beeld. Kijk goed onder de ‘e’ van Google. OCI is Oracle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af36e2b1a4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af36e2b1a4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Een beetje willekeurige selectie van Europese providers van beperkte clouddiensten. Met een focus op voor Nederland relevante partijen. Maar de schaal is wel even iets anders.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af36e2b1a4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af36e2b1a4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https://www.reuters.com/world/us/us-threatens-new-icc-sanctions-unless-court-pledges-not-prosecute-trump-2025-12-10/</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af36e2b1a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af36e2b1a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af36e2b1a4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af36e2b1a4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af36e2b1a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af36e2b1a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af36e2b1a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af36e2b1a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af36e2b1a4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af36e2b1a4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Ber Huber de Tech Exper, </a:t>
            </a:r>
            <a:r>
              <a:rPr lang="en" u="sng">
                <a:solidFill>
                  <a:schemeClr val="hlink"/>
                </a:solidFill>
                <a:hlinkClick r:id="rId2"/>
              </a:rPr>
              <a:t>https://www.youtube.com/watch?v=uoTMwX_clDs</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af36e2b1a4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af36e2b1a4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af36e2b1a4_0_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af36e2b1a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 ik heb echt vanalles gedaan - PowerDNS is software waar in Nederland nog steeds &gt;50% van het internet doorheen gaat. Ik heb ook de overheid goed van binnen gezien, en ben er ook toezichthouder geweest.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af36e2b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af36e2b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af36e2b1a4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af36e2b1a4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af36e2b1a4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af36e2b1a4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af36e2b1a4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af36e2b1a4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af36e2b1a4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af36e2b1a4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af36e2b1a4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af36e2b1a4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af36e2b1a4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af36e2b1a4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af36e2b1a4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af36e2b1a4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af36e2b1a4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af36e2b1a4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https://en.wikipedia.org/wiki/Common_land</a:t>
            </a: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af36e2b1a4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af36e2b1a4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Ignore these at your peril!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af36e2b1a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af36e2b1a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af36e2b1a4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af36e2b1a4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af36e2b1a4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af36e2b1a4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af36e2b1a4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af36e2b1a4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https://berthub.eu/articles/posts/what-the-open-world-must-do-better/</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af36e2b1a4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af36e2b1a4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af36e2b1a4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af36e2b1a4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af36e2b1a4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af36e2b1a4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af36e2b1a4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af36e2b1a4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https://digital-strategy.ec.europa.eu/en/news/commission-launch-digital-commons-edic-support-sovereign-european-digital-infrastructure-and</a:t>
            </a: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af36e2b1a4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af36e2b1a4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af36e2b1a4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af36e2b1a4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af36e2b1a4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af36e2b1a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af36e2b1a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af36e2b1a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af36e2b1a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af36e2b1a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af36e2b1a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af36e2b1a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Behold, the server that powers _all_ of this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af36e2b1a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af36e2b1a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 dit is niet best, alle clouds komen dus van buiten Europa. Tot nu toe hebben mensen wel door dat je je overheid of andere belangrijke processen niet op de Alibaba Cloud moet draaien, maar dat komt vermoedelijk niet omdat mensen nadenken over de ‘soevereiniteit’. Het lijkt erop dat Europa z’n overheden nog op Noord Koreaanse servers zou draaien als de gebruikersinterface een beetje aantrekkelijk was.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af36e2b1a4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af36e2b1a4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bert@hubertnet.nl" TargetMode="External"/><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hyperlink" Target="https://berthub.eu/dc-edi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1.png"/><Relationship Id="rId4" Type="http://schemas.openxmlformats.org/officeDocument/2006/relationships/image" Target="../media/image88.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43.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45.png"/><Relationship Id="rId13" Type="http://schemas.openxmlformats.org/officeDocument/2006/relationships/image" Target="../media/image42.png"/><Relationship Id="rId12" Type="http://schemas.openxmlformats.org/officeDocument/2006/relationships/image" Target="../media/image51.png"/><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57.png"/><Relationship Id="rId15" Type="http://schemas.openxmlformats.org/officeDocument/2006/relationships/image" Target="../media/image59.png"/><Relationship Id="rId14" Type="http://schemas.openxmlformats.org/officeDocument/2006/relationships/image" Target="../media/image47.png"/><Relationship Id="rId16" Type="http://schemas.openxmlformats.org/officeDocument/2006/relationships/image" Target="../media/image64.png"/><Relationship Id="rId5" Type="http://schemas.openxmlformats.org/officeDocument/2006/relationships/image" Target="../media/image18.png"/><Relationship Id="rId6" Type="http://schemas.openxmlformats.org/officeDocument/2006/relationships/image" Target="../media/image41.png"/><Relationship Id="rId7" Type="http://schemas.openxmlformats.org/officeDocument/2006/relationships/image" Target="../media/image49.png"/><Relationship Id="rId8" Type="http://schemas.openxmlformats.org/officeDocument/2006/relationships/image" Target="../media/image65.png"/></Relationships>
</file>

<file path=ppt/slides/_rels/slide12.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42.png"/><Relationship Id="rId13" Type="http://schemas.openxmlformats.org/officeDocument/2006/relationships/image" Target="../media/image77.png"/><Relationship Id="rId12" Type="http://schemas.openxmlformats.org/officeDocument/2006/relationships/image" Target="../media/image62.pn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9.png"/><Relationship Id="rId9" Type="http://schemas.openxmlformats.org/officeDocument/2006/relationships/image" Target="../media/image51.png"/><Relationship Id="rId5" Type="http://schemas.openxmlformats.org/officeDocument/2006/relationships/image" Target="../media/image65.png"/><Relationship Id="rId6" Type="http://schemas.openxmlformats.org/officeDocument/2006/relationships/image" Target="../media/image57.png"/><Relationship Id="rId7" Type="http://schemas.openxmlformats.org/officeDocument/2006/relationships/image" Target="../media/image45.png"/><Relationship Id="rId8"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3.png"/><Relationship Id="rId13" Type="http://schemas.openxmlformats.org/officeDocument/2006/relationships/image" Target="../media/image11.png"/><Relationship Id="rId12" Type="http://schemas.openxmlformats.org/officeDocument/2006/relationships/image" Target="../media/image9.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4.png"/><Relationship Id="rId15" Type="http://schemas.openxmlformats.org/officeDocument/2006/relationships/hyperlink" Target="https://opentk.nl/" TargetMode="External"/><Relationship Id="rId1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69.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95.png"/><Relationship Id="rId4" Type="http://schemas.openxmlformats.org/officeDocument/2006/relationships/image" Target="../media/image93.png"/><Relationship Id="rId5"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86.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82.png"/></Relationships>
</file>

<file path=ppt/slides/_rels/slide29.xml.rels><?xml version="1.0" encoding="UTF-8" standalone="yes"?><Relationships xmlns="http://schemas.openxmlformats.org/package/2006/relationships"><Relationship Id="rId10" Type="http://schemas.openxmlformats.org/officeDocument/2006/relationships/image" Target="../media/image76.png"/><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75.png"/><Relationship Id="rId4" Type="http://schemas.openxmlformats.org/officeDocument/2006/relationships/image" Target="../media/image83.png"/><Relationship Id="rId9" Type="http://schemas.openxmlformats.org/officeDocument/2006/relationships/image" Target="../media/image70.png"/><Relationship Id="rId5" Type="http://schemas.openxmlformats.org/officeDocument/2006/relationships/image" Target="../media/image78.png"/><Relationship Id="rId6" Type="http://schemas.openxmlformats.org/officeDocument/2006/relationships/image" Target="../media/image84.png"/><Relationship Id="rId7" Type="http://schemas.openxmlformats.org/officeDocument/2006/relationships/image" Target="../media/image81.png"/><Relationship Id="rId8"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85.png"/><Relationship Id="rId6"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9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mailto:bert@hubertnet.nl" TargetMode="External"/><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hyperlink" Target="https://berthub.eu/dc-edic"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hyperlink" Target="http://opentk.n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15.png"/><Relationship Id="rId5" Type="http://schemas.openxmlformats.org/officeDocument/2006/relationships/hyperlink" Target="https://galmon.eu/" TargetMode="External"/><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hyperlink" Target="http://galmon.eu" TargetMode="External"/><Relationship Id="rId5" Type="http://schemas.openxmlformats.org/officeDocument/2006/relationships/hyperlink" Target="http://opentk.nl" TargetMode="External"/><Relationship Id="rId6" Type="http://schemas.openxmlformats.org/officeDocument/2006/relationships/hyperlink" Target="http://berthub.eu/nlelec" TargetMode="External"/><Relationship Id="rId7" Type="http://schemas.openxmlformats.org/officeDocument/2006/relationships/image" Target="../media/image19.png"/></Relationships>
</file>

<file path=ppt/slides/_rels/slide8.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29.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3222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Moving beyond the Digital Uncommons</a:t>
            </a:r>
            <a:endParaRPr/>
          </a:p>
        </p:txBody>
      </p:sp>
      <p:sp>
        <p:nvSpPr>
          <p:cNvPr id="55" name="Google Shape;55;p13"/>
          <p:cNvSpPr txBox="1"/>
          <p:nvPr>
            <p:ph idx="1" type="subTitle"/>
          </p:nvPr>
        </p:nvSpPr>
        <p:spPr>
          <a:xfrm>
            <a:off x="311700" y="4485375"/>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u="sng">
                <a:solidFill>
                  <a:schemeClr val="hlink"/>
                </a:solidFill>
                <a:hlinkClick r:id="rId3"/>
              </a:rPr>
              <a:t>bert@hubertnet.nl</a:t>
            </a:r>
            <a:r>
              <a:rPr lang="en"/>
              <a:t>   /        @bert_hubert@eupolicy.social </a:t>
            </a:r>
            <a:endParaRPr/>
          </a:p>
        </p:txBody>
      </p:sp>
      <p:pic>
        <p:nvPicPr>
          <p:cNvPr id="56" name="Google Shape;56;p13"/>
          <p:cNvPicPr preferRelativeResize="0"/>
          <p:nvPr/>
        </p:nvPicPr>
        <p:blipFill>
          <a:blip r:embed="rId4">
            <a:alphaModFix/>
          </a:blip>
          <a:stretch>
            <a:fillRect/>
          </a:stretch>
        </p:blipFill>
        <p:spPr>
          <a:xfrm>
            <a:off x="3761781" y="4649627"/>
            <a:ext cx="432775" cy="464103"/>
          </a:xfrm>
          <a:prstGeom prst="rect">
            <a:avLst/>
          </a:prstGeom>
          <a:noFill/>
          <a:ln>
            <a:noFill/>
          </a:ln>
        </p:spPr>
      </p:pic>
      <p:pic>
        <p:nvPicPr>
          <p:cNvPr id="57" name="Google Shape;57;p13"/>
          <p:cNvPicPr preferRelativeResize="0"/>
          <p:nvPr/>
        </p:nvPicPr>
        <p:blipFill>
          <a:blip r:embed="rId5">
            <a:alphaModFix/>
          </a:blip>
          <a:stretch>
            <a:fillRect/>
          </a:stretch>
        </p:blipFill>
        <p:spPr>
          <a:xfrm>
            <a:off x="3188400" y="1556247"/>
            <a:ext cx="2767201" cy="2767201"/>
          </a:xfrm>
          <a:prstGeom prst="rect">
            <a:avLst/>
          </a:prstGeom>
          <a:noFill/>
          <a:ln>
            <a:noFill/>
          </a:ln>
        </p:spPr>
      </p:pic>
      <p:sp>
        <p:nvSpPr>
          <p:cNvPr id="58" name="Google Shape;58;p13"/>
          <p:cNvSpPr txBox="1"/>
          <p:nvPr/>
        </p:nvSpPr>
        <p:spPr>
          <a:xfrm>
            <a:off x="2818950" y="4099875"/>
            <a:ext cx="3506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hlink"/>
                </a:solidFill>
                <a:hlinkClick r:id="rId6"/>
              </a:rPr>
              <a:t>https://berthub.eu/dc-edic</a:t>
            </a:r>
            <a:r>
              <a:rPr lang="en" sz="1800">
                <a:solidFill>
                  <a:schemeClr val="dk2"/>
                </a:solidFill>
              </a:rPr>
              <a:t> </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pic>
        <p:nvPicPr>
          <p:cNvPr id="142" name="Google Shape;142;p22"/>
          <p:cNvPicPr preferRelativeResize="0"/>
          <p:nvPr/>
        </p:nvPicPr>
        <p:blipFill rotWithShape="1">
          <a:blip r:embed="rId3">
            <a:alphaModFix/>
          </a:blip>
          <a:srcRect b="3908" l="0" r="0" t="13103"/>
          <a:stretch/>
        </p:blipFill>
        <p:spPr>
          <a:xfrm>
            <a:off x="318725" y="1556250"/>
            <a:ext cx="3146064" cy="2428375"/>
          </a:xfrm>
          <a:prstGeom prst="rect">
            <a:avLst/>
          </a:prstGeom>
          <a:noFill/>
          <a:ln>
            <a:noFill/>
          </a:ln>
        </p:spPr>
      </p:pic>
      <p:pic>
        <p:nvPicPr>
          <p:cNvPr id="143" name="Google Shape;143;p22"/>
          <p:cNvPicPr preferRelativeResize="0"/>
          <p:nvPr/>
        </p:nvPicPr>
        <p:blipFill>
          <a:blip r:embed="rId4">
            <a:alphaModFix/>
          </a:blip>
          <a:stretch>
            <a:fillRect/>
          </a:stretch>
        </p:blipFill>
        <p:spPr>
          <a:xfrm>
            <a:off x="5789459" y="1099900"/>
            <a:ext cx="3219440" cy="2803126"/>
          </a:xfrm>
          <a:prstGeom prst="rect">
            <a:avLst/>
          </a:prstGeom>
          <a:noFill/>
          <a:ln>
            <a:noFill/>
          </a:ln>
        </p:spPr>
      </p:pic>
      <p:pic>
        <p:nvPicPr>
          <p:cNvPr id="144" name="Google Shape;144;p22"/>
          <p:cNvPicPr preferRelativeResize="0"/>
          <p:nvPr/>
        </p:nvPicPr>
        <p:blipFill rotWithShape="1">
          <a:blip r:embed="rId5">
            <a:alphaModFix/>
          </a:blip>
          <a:srcRect b="7641" l="28708" r="27327" t="8388"/>
          <a:stretch/>
        </p:blipFill>
        <p:spPr>
          <a:xfrm>
            <a:off x="4289470" y="3228240"/>
            <a:ext cx="1842470" cy="1848310"/>
          </a:xfrm>
          <a:prstGeom prst="rect">
            <a:avLst/>
          </a:prstGeom>
          <a:noFill/>
          <a:ln>
            <a:noFill/>
          </a:ln>
        </p:spPr>
      </p:pic>
      <p:sp>
        <p:nvSpPr>
          <p:cNvPr id="145" name="Google Shape;145;p22"/>
          <p:cNvSpPr txBox="1"/>
          <p:nvPr/>
        </p:nvSpPr>
        <p:spPr>
          <a:xfrm>
            <a:off x="77600" y="4104325"/>
            <a:ext cx="2818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“That cloud and AI of yours come out of our </a:t>
            </a:r>
            <a:r>
              <a:rPr lang="en" sz="1800">
                <a:solidFill>
                  <a:schemeClr val="dk2"/>
                </a:solidFill>
              </a:rPr>
              <a:t>machines</a:t>
            </a:r>
            <a:r>
              <a:rPr lang="en" sz="1800">
                <a:solidFill>
                  <a:schemeClr val="dk2"/>
                </a:solidFill>
              </a:rPr>
              <a:t> exclusively”</a:t>
            </a:r>
            <a:endParaRPr sz="1800">
              <a:solidFill>
                <a:schemeClr val="dk2"/>
              </a:solidFill>
            </a:endParaRPr>
          </a:p>
        </p:txBody>
      </p:sp>
      <p:pic>
        <p:nvPicPr>
          <p:cNvPr id="146" name="Google Shape;146;p22"/>
          <p:cNvPicPr preferRelativeResize="0"/>
          <p:nvPr/>
        </p:nvPicPr>
        <p:blipFill>
          <a:blip r:embed="rId6">
            <a:alphaModFix/>
          </a:blip>
          <a:stretch>
            <a:fillRect/>
          </a:stretch>
        </p:blipFill>
        <p:spPr>
          <a:xfrm>
            <a:off x="1615600" y="0"/>
            <a:ext cx="3945550" cy="1464875"/>
          </a:xfrm>
          <a:prstGeom prst="rect">
            <a:avLst/>
          </a:prstGeom>
          <a:noFill/>
          <a:ln>
            <a:noFill/>
          </a:ln>
        </p:spPr>
      </p:pic>
      <p:pic>
        <p:nvPicPr>
          <p:cNvPr id="147" name="Google Shape;147;p22"/>
          <p:cNvPicPr preferRelativeResize="0"/>
          <p:nvPr/>
        </p:nvPicPr>
        <p:blipFill>
          <a:blip r:embed="rId7">
            <a:alphaModFix/>
          </a:blip>
          <a:stretch>
            <a:fillRect/>
          </a:stretch>
        </p:blipFill>
        <p:spPr>
          <a:xfrm>
            <a:off x="8275501" y="4285923"/>
            <a:ext cx="860900" cy="857572"/>
          </a:xfrm>
          <a:prstGeom prst="rect">
            <a:avLst/>
          </a:prstGeom>
          <a:noFill/>
          <a:ln>
            <a:noFill/>
          </a:ln>
        </p:spPr>
      </p:pic>
      <p:pic>
        <p:nvPicPr>
          <p:cNvPr id="148" name="Google Shape;148;p22"/>
          <p:cNvPicPr preferRelativeResize="0"/>
          <p:nvPr/>
        </p:nvPicPr>
        <p:blipFill>
          <a:blip r:embed="rId8">
            <a:alphaModFix/>
          </a:blip>
          <a:stretch>
            <a:fillRect/>
          </a:stretch>
        </p:blipFill>
        <p:spPr>
          <a:xfrm>
            <a:off x="8267917" y="3228246"/>
            <a:ext cx="876084" cy="8760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0" y="0"/>
            <a:ext cx="5310324" cy="1796650"/>
          </a:xfrm>
          <a:prstGeom prst="rect">
            <a:avLst/>
          </a:prstGeom>
          <a:noFill/>
          <a:ln>
            <a:noFill/>
          </a:ln>
        </p:spPr>
      </p:pic>
      <p:pic>
        <p:nvPicPr>
          <p:cNvPr id="154" name="Google Shape;154;p23"/>
          <p:cNvPicPr preferRelativeResize="0"/>
          <p:nvPr/>
        </p:nvPicPr>
        <p:blipFill>
          <a:blip r:embed="rId4">
            <a:alphaModFix/>
          </a:blip>
          <a:stretch>
            <a:fillRect/>
          </a:stretch>
        </p:blipFill>
        <p:spPr>
          <a:xfrm>
            <a:off x="152400" y="1949050"/>
            <a:ext cx="5083322" cy="3042050"/>
          </a:xfrm>
          <a:prstGeom prst="rect">
            <a:avLst/>
          </a:prstGeom>
          <a:noFill/>
          <a:ln>
            <a:noFill/>
          </a:ln>
        </p:spPr>
      </p:pic>
      <p:pic>
        <p:nvPicPr>
          <p:cNvPr id="155" name="Google Shape;155;p23"/>
          <p:cNvPicPr preferRelativeResize="0"/>
          <p:nvPr/>
        </p:nvPicPr>
        <p:blipFill>
          <a:blip r:embed="rId5">
            <a:alphaModFix/>
          </a:blip>
          <a:stretch>
            <a:fillRect/>
          </a:stretch>
        </p:blipFill>
        <p:spPr>
          <a:xfrm>
            <a:off x="5615124" y="890900"/>
            <a:ext cx="3528876" cy="3528876"/>
          </a:xfrm>
          <a:prstGeom prst="rect">
            <a:avLst/>
          </a:prstGeom>
          <a:noFill/>
          <a:ln>
            <a:noFill/>
          </a:ln>
        </p:spPr>
      </p:pic>
      <p:pic>
        <p:nvPicPr>
          <p:cNvPr id="156" name="Google Shape;156;p23"/>
          <p:cNvPicPr preferRelativeResize="0"/>
          <p:nvPr/>
        </p:nvPicPr>
        <p:blipFill>
          <a:blip r:embed="rId6">
            <a:alphaModFix/>
          </a:blip>
          <a:stretch>
            <a:fillRect/>
          </a:stretch>
        </p:blipFill>
        <p:spPr>
          <a:xfrm>
            <a:off x="5206797" y="1337096"/>
            <a:ext cx="159964" cy="32569"/>
          </a:xfrm>
          <a:prstGeom prst="rect">
            <a:avLst/>
          </a:prstGeom>
          <a:noFill/>
          <a:ln>
            <a:noFill/>
          </a:ln>
        </p:spPr>
      </p:pic>
      <p:pic>
        <p:nvPicPr>
          <p:cNvPr id="157" name="Google Shape;157;p23"/>
          <p:cNvPicPr preferRelativeResize="0"/>
          <p:nvPr/>
        </p:nvPicPr>
        <p:blipFill>
          <a:blip r:embed="rId7">
            <a:alphaModFix/>
          </a:blip>
          <a:stretch>
            <a:fillRect/>
          </a:stretch>
        </p:blipFill>
        <p:spPr>
          <a:xfrm>
            <a:off x="5229227" y="1376204"/>
            <a:ext cx="100060" cy="100055"/>
          </a:xfrm>
          <a:prstGeom prst="rect">
            <a:avLst/>
          </a:prstGeom>
          <a:noFill/>
          <a:ln>
            <a:noFill/>
          </a:ln>
        </p:spPr>
      </p:pic>
      <p:pic>
        <p:nvPicPr>
          <p:cNvPr id="158" name="Google Shape;158;p23"/>
          <p:cNvPicPr preferRelativeResize="0"/>
          <p:nvPr/>
        </p:nvPicPr>
        <p:blipFill>
          <a:blip r:embed="rId8">
            <a:alphaModFix/>
          </a:blip>
          <a:stretch>
            <a:fillRect/>
          </a:stretch>
        </p:blipFill>
        <p:spPr>
          <a:xfrm>
            <a:off x="5177649" y="1284360"/>
            <a:ext cx="237932" cy="38106"/>
          </a:xfrm>
          <a:prstGeom prst="rect">
            <a:avLst/>
          </a:prstGeom>
          <a:noFill/>
          <a:ln>
            <a:noFill/>
          </a:ln>
        </p:spPr>
      </p:pic>
      <p:pic>
        <p:nvPicPr>
          <p:cNvPr id="159" name="Google Shape;159;p23"/>
          <p:cNvPicPr preferRelativeResize="0"/>
          <p:nvPr/>
        </p:nvPicPr>
        <p:blipFill>
          <a:blip r:embed="rId9">
            <a:alphaModFix/>
          </a:blip>
          <a:stretch>
            <a:fillRect/>
          </a:stretch>
        </p:blipFill>
        <p:spPr>
          <a:xfrm>
            <a:off x="5430574" y="1305068"/>
            <a:ext cx="86576" cy="64596"/>
          </a:xfrm>
          <a:prstGeom prst="rect">
            <a:avLst/>
          </a:prstGeom>
          <a:noFill/>
          <a:ln>
            <a:noFill/>
          </a:ln>
        </p:spPr>
      </p:pic>
      <p:pic>
        <p:nvPicPr>
          <p:cNvPr id="160" name="Google Shape;160;p23"/>
          <p:cNvPicPr preferRelativeResize="0"/>
          <p:nvPr/>
        </p:nvPicPr>
        <p:blipFill>
          <a:blip r:embed="rId10">
            <a:alphaModFix/>
          </a:blip>
          <a:stretch>
            <a:fillRect/>
          </a:stretch>
        </p:blipFill>
        <p:spPr>
          <a:xfrm>
            <a:off x="5403912" y="1379343"/>
            <a:ext cx="45558" cy="7653"/>
          </a:xfrm>
          <a:prstGeom prst="rect">
            <a:avLst/>
          </a:prstGeom>
          <a:noFill/>
          <a:ln>
            <a:noFill/>
          </a:ln>
        </p:spPr>
      </p:pic>
      <p:pic>
        <p:nvPicPr>
          <p:cNvPr id="161" name="Google Shape;161;p23"/>
          <p:cNvPicPr preferRelativeResize="0"/>
          <p:nvPr/>
        </p:nvPicPr>
        <p:blipFill>
          <a:blip r:embed="rId11">
            <a:alphaModFix/>
          </a:blip>
          <a:stretch>
            <a:fillRect/>
          </a:stretch>
        </p:blipFill>
        <p:spPr>
          <a:xfrm>
            <a:off x="5391246" y="1415508"/>
            <a:ext cx="16794" cy="16794"/>
          </a:xfrm>
          <a:prstGeom prst="rect">
            <a:avLst/>
          </a:prstGeom>
          <a:noFill/>
          <a:ln>
            <a:noFill/>
          </a:ln>
        </p:spPr>
      </p:pic>
      <p:pic>
        <p:nvPicPr>
          <p:cNvPr id="162" name="Google Shape;162;p23"/>
          <p:cNvPicPr preferRelativeResize="0"/>
          <p:nvPr/>
        </p:nvPicPr>
        <p:blipFill>
          <a:blip r:embed="rId12">
            <a:alphaModFix/>
          </a:blip>
          <a:stretch>
            <a:fillRect/>
          </a:stretch>
        </p:blipFill>
        <p:spPr>
          <a:xfrm>
            <a:off x="5430188" y="1405481"/>
            <a:ext cx="79571" cy="14057"/>
          </a:xfrm>
          <a:prstGeom prst="rect">
            <a:avLst/>
          </a:prstGeom>
          <a:noFill/>
          <a:ln>
            <a:noFill/>
          </a:ln>
        </p:spPr>
      </p:pic>
      <p:pic>
        <p:nvPicPr>
          <p:cNvPr id="163" name="Google Shape;163;p23"/>
          <p:cNvPicPr preferRelativeResize="0"/>
          <p:nvPr/>
        </p:nvPicPr>
        <p:blipFill>
          <a:blip r:embed="rId13">
            <a:alphaModFix/>
          </a:blip>
          <a:stretch>
            <a:fillRect/>
          </a:stretch>
        </p:blipFill>
        <p:spPr>
          <a:xfrm>
            <a:off x="5368554" y="1443874"/>
            <a:ext cx="55680" cy="14057"/>
          </a:xfrm>
          <a:prstGeom prst="rect">
            <a:avLst/>
          </a:prstGeom>
          <a:noFill/>
          <a:ln>
            <a:noFill/>
          </a:ln>
        </p:spPr>
      </p:pic>
      <p:pic>
        <p:nvPicPr>
          <p:cNvPr id="164" name="Google Shape;164;p23"/>
          <p:cNvPicPr preferRelativeResize="0"/>
          <p:nvPr/>
        </p:nvPicPr>
        <p:blipFill>
          <a:blip r:embed="rId14">
            <a:alphaModFix/>
          </a:blip>
          <a:stretch>
            <a:fillRect/>
          </a:stretch>
        </p:blipFill>
        <p:spPr>
          <a:xfrm>
            <a:off x="5447194" y="1428626"/>
            <a:ext cx="45558" cy="25626"/>
          </a:xfrm>
          <a:prstGeom prst="rect">
            <a:avLst/>
          </a:prstGeom>
          <a:noFill/>
          <a:ln>
            <a:noFill/>
          </a:ln>
        </p:spPr>
      </p:pic>
      <p:pic>
        <p:nvPicPr>
          <p:cNvPr id="165" name="Google Shape;165;p23"/>
          <p:cNvPicPr preferRelativeResize="0"/>
          <p:nvPr/>
        </p:nvPicPr>
        <p:blipFill>
          <a:blip r:embed="rId15">
            <a:alphaModFix/>
          </a:blip>
          <a:stretch>
            <a:fillRect/>
          </a:stretch>
        </p:blipFill>
        <p:spPr>
          <a:xfrm>
            <a:off x="5462724" y="152400"/>
            <a:ext cx="1266825" cy="485775"/>
          </a:xfrm>
          <a:prstGeom prst="rect">
            <a:avLst/>
          </a:prstGeom>
          <a:noFill/>
          <a:ln>
            <a:noFill/>
          </a:ln>
        </p:spPr>
      </p:pic>
      <p:pic>
        <p:nvPicPr>
          <p:cNvPr id="166" name="Google Shape;166;p23"/>
          <p:cNvPicPr preferRelativeResize="0"/>
          <p:nvPr/>
        </p:nvPicPr>
        <p:blipFill>
          <a:blip r:embed="rId16">
            <a:alphaModFix/>
          </a:blip>
          <a:stretch>
            <a:fillRect/>
          </a:stretch>
        </p:blipFill>
        <p:spPr>
          <a:xfrm>
            <a:off x="5229224" y="1231598"/>
            <a:ext cx="217492" cy="38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4"/>
          <p:cNvPicPr preferRelativeResize="0"/>
          <p:nvPr/>
        </p:nvPicPr>
        <p:blipFill>
          <a:blip r:embed="rId3">
            <a:alphaModFix/>
          </a:blip>
          <a:stretch>
            <a:fillRect/>
          </a:stretch>
        </p:blipFill>
        <p:spPr>
          <a:xfrm>
            <a:off x="3887205" y="2799970"/>
            <a:ext cx="2692475" cy="548205"/>
          </a:xfrm>
          <a:prstGeom prst="rect">
            <a:avLst/>
          </a:prstGeom>
          <a:noFill/>
          <a:ln>
            <a:noFill/>
          </a:ln>
        </p:spPr>
      </p:pic>
      <p:pic>
        <p:nvPicPr>
          <p:cNvPr id="172" name="Google Shape;172;p24"/>
          <p:cNvPicPr preferRelativeResize="0"/>
          <p:nvPr/>
        </p:nvPicPr>
        <p:blipFill>
          <a:blip r:embed="rId4">
            <a:alphaModFix/>
          </a:blip>
          <a:stretch>
            <a:fillRect/>
          </a:stretch>
        </p:blipFill>
        <p:spPr>
          <a:xfrm>
            <a:off x="4264730" y="3458251"/>
            <a:ext cx="1684184" cy="1684152"/>
          </a:xfrm>
          <a:prstGeom prst="rect">
            <a:avLst/>
          </a:prstGeom>
          <a:noFill/>
          <a:ln>
            <a:noFill/>
          </a:ln>
        </p:spPr>
      </p:pic>
      <p:pic>
        <p:nvPicPr>
          <p:cNvPr id="173" name="Google Shape;173;p24"/>
          <p:cNvPicPr preferRelativeResize="0"/>
          <p:nvPr/>
        </p:nvPicPr>
        <p:blipFill>
          <a:blip r:embed="rId5">
            <a:alphaModFix/>
          </a:blip>
          <a:stretch>
            <a:fillRect/>
          </a:stretch>
        </p:blipFill>
        <p:spPr>
          <a:xfrm>
            <a:off x="3396600" y="1912303"/>
            <a:ext cx="4004786" cy="641402"/>
          </a:xfrm>
          <a:prstGeom prst="rect">
            <a:avLst/>
          </a:prstGeom>
          <a:noFill/>
          <a:ln>
            <a:noFill/>
          </a:ln>
        </p:spPr>
      </p:pic>
      <p:pic>
        <p:nvPicPr>
          <p:cNvPr id="174" name="Google Shape;174;p24"/>
          <p:cNvPicPr preferRelativeResize="0"/>
          <p:nvPr/>
        </p:nvPicPr>
        <p:blipFill>
          <a:blip r:embed="rId6">
            <a:alphaModFix/>
          </a:blip>
          <a:stretch>
            <a:fillRect/>
          </a:stretch>
        </p:blipFill>
        <p:spPr>
          <a:xfrm>
            <a:off x="7653736" y="2260875"/>
            <a:ext cx="1457215" cy="1087299"/>
          </a:xfrm>
          <a:prstGeom prst="rect">
            <a:avLst/>
          </a:prstGeom>
          <a:noFill/>
          <a:ln>
            <a:noFill/>
          </a:ln>
        </p:spPr>
      </p:pic>
      <p:pic>
        <p:nvPicPr>
          <p:cNvPr id="175" name="Google Shape;175;p24"/>
          <p:cNvPicPr preferRelativeResize="0"/>
          <p:nvPr/>
        </p:nvPicPr>
        <p:blipFill>
          <a:blip r:embed="rId7">
            <a:alphaModFix/>
          </a:blip>
          <a:stretch>
            <a:fillRect/>
          </a:stretch>
        </p:blipFill>
        <p:spPr>
          <a:xfrm>
            <a:off x="7204972" y="3511079"/>
            <a:ext cx="766819" cy="128823"/>
          </a:xfrm>
          <a:prstGeom prst="rect">
            <a:avLst/>
          </a:prstGeom>
          <a:noFill/>
          <a:ln>
            <a:noFill/>
          </a:ln>
        </p:spPr>
      </p:pic>
      <p:pic>
        <p:nvPicPr>
          <p:cNvPr id="176" name="Google Shape;176;p24"/>
          <p:cNvPicPr preferRelativeResize="0"/>
          <p:nvPr/>
        </p:nvPicPr>
        <p:blipFill>
          <a:blip r:embed="rId8">
            <a:alphaModFix/>
          </a:blip>
          <a:stretch>
            <a:fillRect/>
          </a:stretch>
        </p:blipFill>
        <p:spPr>
          <a:xfrm>
            <a:off x="6991781" y="4119818"/>
            <a:ext cx="282678" cy="282678"/>
          </a:xfrm>
          <a:prstGeom prst="rect">
            <a:avLst/>
          </a:prstGeom>
          <a:noFill/>
          <a:ln>
            <a:noFill/>
          </a:ln>
        </p:spPr>
      </p:pic>
      <p:pic>
        <p:nvPicPr>
          <p:cNvPr id="177" name="Google Shape;177;p24"/>
          <p:cNvPicPr preferRelativeResize="0"/>
          <p:nvPr/>
        </p:nvPicPr>
        <p:blipFill>
          <a:blip r:embed="rId9">
            <a:alphaModFix/>
          </a:blip>
          <a:stretch>
            <a:fillRect/>
          </a:stretch>
        </p:blipFill>
        <p:spPr>
          <a:xfrm>
            <a:off x="7647241" y="3951049"/>
            <a:ext cx="1339301" cy="236616"/>
          </a:xfrm>
          <a:prstGeom prst="rect">
            <a:avLst/>
          </a:prstGeom>
          <a:noFill/>
          <a:ln>
            <a:noFill/>
          </a:ln>
        </p:spPr>
      </p:pic>
      <p:pic>
        <p:nvPicPr>
          <p:cNvPr id="178" name="Google Shape;178;p24"/>
          <p:cNvPicPr preferRelativeResize="0"/>
          <p:nvPr/>
        </p:nvPicPr>
        <p:blipFill>
          <a:blip r:embed="rId10">
            <a:alphaModFix/>
          </a:blip>
          <a:stretch>
            <a:fillRect/>
          </a:stretch>
        </p:blipFill>
        <p:spPr>
          <a:xfrm>
            <a:off x="6142152" y="4402500"/>
            <a:ext cx="1977125" cy="499200"/>
          </a:xfrm>
          <a:prstGeom prst="rect">
            <a:avLst/>
          </a:prstGeom>
          <a:noFill/>
          <a:ln>
            <a:noFill/>
          </a:ln>
        </p:spPr>
      </p:pic>
      <p:pic>
        <p:nvPicPr>
          <p:cNvPr id="179" name="Google Shape;179;p24"/>
          <p:cNvPicPr preferRelativeResize="0"/>
          <p:nvPr/>
        </p:nvPicPr>
        <p:blipFill rotWithShape="1">
          <a:blip r:embed="rId11">
            <a:alphaModFix/>
          </a:blip>
          <a:srcRect b="20336" l="78895" r="504" t="24475"/>
          <a:stretch/>
        </p:blipFill>
        <p:spPr>
          <a:xfrm>
            <a:off x="-146475" y="-50700"/>
            <a:ext cx="3480699" cy="3155050"/>
          </a:xfrm>
          <a:prstGeom prst="rect">
            <a:avLst/>
          </a:prstGeom>
          <a:noFill/>
          <a:ln>
            <a:noFill/>
          </a:ln>
        </p:spPr>
      </p:pic>
      <p:pic>
        <p:nvPicPr>
          <p:cNvPr id="180" name="Google Shape;180;p24"/>
          <p:cNvPicPr preferRelativeResize="0"/>
          <p:nvPr/>
        </p:nvPicPr>
        <p:blipFill>
          <a:blip r:embed="rId12">
            <a:alphaModFix/>
          </a:blip>
          <a:stretch>
            <a:fillRect/>
          </a:stretch>
        </p:blipFill>
        <p:spPr>
          <a:xfrm>
            <a:off x="6044999" y="3639900"/>
            <a:ext cx="890150" cy="161850"/>
          </a:xfrm>
          <a:prstGeom prst="rect">
            <a:avLst/>
          </a:prstGeom>
          <a:noFill/>
          <a:ln>
            <a:noFill/>
          </a:ln>
        </p:spPr>
      </p:pic>
      <p:pic>
        <p:nvPicPr>
          <p:cNvPr id="181" name="Google Shape;181;p24"/>
          <p:cNvPicPr preferRelativeResize="0"/>
          <p:nvPr/>
        </p:nvPicPr>
        <p:blipFill>
          <a:blip r:embed="rId13">
            <a:alphaModFix/>
          </a:blip>
          <a:stretch>
            <a:fillRect/>
          </a:stretch>
        </p:blipFill>
        <p:spPr>
          <a:xfrm>
            <a:off x="4220300" y="333019"/>
            <a:ext cx="4923700" cy="149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5"/>
          <p:cNvPicPr preferRelativeResize="0"/>
          <p:nvPr/>
        </p:nvPicPr>
        <p:blipFill>
          <a:blip r:embed="rId3">
            <a:alphaModFix/>
          </a:blip>
          <a:stretch>
            <a:fillRect/>
          </a:stretch>
        </p:blipFill>
        <p:spPr>
          <a:xfrm>
            <a:off x="2171775" y="152400"/>
            <a:ext cx="4800450"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6"/>
          <p:cNvPicPr preferRelativeResize="0"/>
          <p:nvPr/>
        </p:nvPicPr>
        <p:blipFill>
          <a:blip r:embed="rId3">
            <a:alphaModFix/>
          </a:blip>
          <a:stretch>
            <a:fillRect/>
          </a:stretch>
        </p:blipFill>
        <p:spPr>
          <a:xfrm>
            <a:off x="0" y="0"/>
            <a:ext cx="9144000" cy="50405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7"/>
          <p:cNvPicPr preferRelativeResize="0"/>
          <p:nvPr/>
        </p:nvPicPr>
        <p:blipFill>
          <a:blip r:embed="rId3">
            <a:alphaModFix/>
          </a:blip>
          <a:stretch>
            <a:fillRect/>
          </a:stretch>
        </p:blipFill>
        <p:spPr>
          <a:xfrm>
            <a:off x="0" y="0"/>
            <a:ext cx="9144003" cy="4670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8"/>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9"/>
          <p:cNvPicPr preferRelativeResize="0"/>
          <p:nvPr/>
        </p:nvPicPr>
        <p:blipFill>
          <a:blip r:embed="rId3">
            <a:alphaModFix/>
          </a:blip>
          <a:stretch>
            <a:fillRect/>
          </a:stretch>
        </p:blipFill>
        <p:spPr>
          <a:xfrm>
            <a:off x="782831" y="0"/>
            <a:ext cx="7578337" cy="5143500"/>
          </a:xfrm>
          <a:prstGeom prst="rect">
            <a:avLst/>
          </a:prstGeom>
          <a:noFill/>
          <a:ln>
            <a:noFill/>
          </a:ln>
        </p:spPr>
      </p:pic>
      <p:cxnSp>
        <p:nvCxnSpPr>
          <p:cNvPr id="207" name="Google Shape;207;p29"/>
          <p:cNvCxnSpPr/>
          <p:nvPr/>
        </p:nvCxnSpPr>
        <p:spPr>
          <a:xfrm flipH="1">
            <a:off x="8245500" y="980600"/>
            <a:ext cx="592200" cy="345300"/>
          </a:xfrm>
          <a:prstGeom prst="straightConnector1">
            <a:avLst/>
          </a:prstGeom>
          <a:noFill/>
          <a:ln cap="flat" cmpd="sng" w="28575">
            <a:solidFill>
              <a:srgbClr val="FF9900"/>
            </a:solidFill>
            <a:prstDash val="solid"/>
            <a:round/>
            <a:headEnd len="med" w="med" type="none"/>
            <a:tailEnd len="med" w="med" type="triangle"/>
          </a:ln>
        </p:spPr>
      </p:cxnSp>
      <p:sp>
        <p:nvSpPr>
          <p:cNvPr id="208" name="Google Shape;208;p29"/>
          <p:cNvSpPr txBox="1"/>
          <p:nvPr/>
        </p:nvSpPr>
        <p:spPr>
          <a:xfrm>
            <a:off x="8486175" y="635225"/>
            <a:ext cx="91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King</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0"/>
          <p:cNvPicPr preferRelativeResize="0"/>
          <p:nvPr/>
        </p:nvPicPr>
        <p:blipFill>
          <a:blip r:embed="rId3">
            <a:alphaModFix/>
          </a:blip>
          <a:stretch>
            <a:fillRect/>
          </a:stretch>
        </p:blipFill>
        <p:spPr>
          <a:xfrm>
            <a:off x="0" y="0"/>
            <a:ext cx="9143999" cy="46555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1"/>
          <p:cNvPicPr preferRelativeResize="0"/>
          <p:nvPr/>
        </p:nvPicPr>
        <p:blipFill>
          <a:blip r:embed="rId3">
            <a:alphaModFix/>
          </a:blip>
          <a:stretch>
            <a:fillRect/>
          </a:stretch>
        </p:blipFill>
        <p:spPr>
          <a:xfrm>
            <a:off x="1929524" y="997577"/>
            <a:ext cx="5284951" cy="3664376"/>
          </a:xfrm>
          <a:prstGeom prst="rect">
            <a:avLst/>
          </a:prstGeom>
          <a:noFill/>
          <a:ln>
            <a:noFill/>
          </a:ln>
        </p:spPr>
      </p:pic>
      <p:sp>
        <p:nvSpPr>
          <p:cNvPr id="219" name="Google Shape;219;p31"/>
          <p:cNvSpPr txBox="1"/>
          <p:nvPr/>
        </p:nvSpPr>
        <p:spPr>
          <a:xfrm>
            <a:off x="146700" y="121750"/>
            <a:ext cx="88506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2"/>
                </a:solidFill>
              </a:rPr>
              <a:t>Digital Commons European Digital Infrastructure Consortium</a:t>
            </a:r>
            <a:endParaRPr sz="25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64" name="Google Shape;64;p14"/>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65" name="Google Shape;65;p14"/>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66" name="Google Shape;66;p14"/>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67" name="Google Shape;67;p14"/>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68" name="Google Shape;68;p14"/>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69" name="Google Shape;69;p14"/>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70" name="Google Shape;70;p14"/>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71" name="Google Shape;71;p14"/>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72" name="Google Shape;72;p14"/>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73" name="Google Shape;73;p14"/>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74" name="Google Shape;74;p14"/>
          <p:cNvPicPr preferRelativeResize="0"/>
          <p:nvPr/>
        </p:nvPicPr>
        <p:blipFill>
          <a:blip r:embed="rId10">
            <a:alphaModFix/>
          </a:blip>
          <a:stretch>
            <a:fillRect/>
          </a:stretch>
        </p:blipFill>
        <p:spPr>
          <a:xfrm>
            <a:off x="8479650" y="169136"/>
            <a:ext cx="664350" cy="196264"/>
          </a:xfrm>
          <a:prstGeom prst="rect">
            <a:avLst/>
          </a:prstGeom>
          <a:noFill/>
          <a:ln>
            <a:noFill/>
          </a:ln>
        </p:spPr>
      </p:pic>
      <p:pic>
        <p:nvPicPr>
          <p:cNvPr id="75" name="Google Shape;75;p14"/>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76" name="Google Shape;76;p14"/>
          <p:cNvPicPr preferRelativeResize="0"/>
          <p:nvPr/>
        </p:nvPicPr>
        <p:blipFill>
          <a:blip r:embed="rId12">
            <a:alphaModFix/>
          </a:blip>
          <a:stretch>
            <a:fillRect/>
          </a:stretch>
        </p:blipFill>
        <p:spPr>
          <a:xfrm>
            <a:off x="8826985" y="965781"/>
            <a:ext cx="232140" cy="232125"/>
          </a:xfrm>
          <a:prstGeom prst="rect">
            <a:avLst/>
          </a:prstGeom>
          <a:noFill/>
          <a:ln>
            <a:noFill/>
          </a:ln>
        </p:spPr>
      </p:pic>
      <p:pic>
        <p:nvPicPr>
          <p:cNvPr id="77" name="Google Shape;77;p14"/>
          <p:cNvPicPr preferRelativeResize="0"/>
          <p:nvPr/>
        </p:nvPicPr>
        <p:blipFill rotWithShape="1">
          <a:blip r:embed="rId13">
            <a:alphaModFix/>
          </a:blip>
          <a:srcRect b="0" l="0" r="77659" t="0"/>
          <a:stretch/>
        </p:blipFill>
        <p:spPr>
          <a:xfrm>
            <a:off x="8638174" y="1224250"/>
            <a:ext cx="297526" cy="535150"/>
          </a:xfrm>
          <a:prstGeom prst="rect">
            <a:avLst/>
          </a:prstGeom>
          <a:noFill/>
          <a:ln>
            <a:noFill/>
          </a:ln>
        </p:spPr>
      </p:pic>
      <p:pic>
        <p:nvPicPr>
          <p:cNvPr id="78" name="Google Shape;78;p14"/>
          <p:cNvPicPr preferRelativeResize="0"/>
          <p:nvPr/>
        </p:nvPicPr>
        <p:blipFill>
          <a:blip r:embed="rId14">
            <a:alphaModFix/>
          </a:blip>
          <a:stretch>
            <a:fillRect/>
          </a:stretch>
        </p:blipFill>
        <p:spPr>
          <a:xfrm>
            <a:off x="7441226" y="79849"/>
            <a:ext cx="941102" cy="522839"/>
          </a:xfrm>
          <a:prstGeom prst="rect">
            <a:avLst/>
          </a:prstGeom>
          <a:noFill/>
          <a:ln>
            <a:noFill/>
          </a:ln>
        </p:spPr>
      </p:pic>
      <p:sp>
        <p:nvSpPr>
          <p:cNvPr id="79" name="Google Shape;79;p14"/>
          <p:cNvSpPr txBox="1"/>
          <p:nvPr/>
        </p:nvSpPr>
        <p:spPr>
          <a:xfrm>
            <a:off x="4863875" y="36413"/>
            <a:ext cx="350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15"/>
              </a:rPr>
              <a:t>https://opentk.nl/</a:t>
            </a:r>
            <a:r>
              <a:rPr lang="en" sz="1800">
                <a:solidFill>
                  <a:schemeClr val="dk2"/>
                </a:solidFill>
              </a:rPr>
              <a:t> </a:t>
            </a:r>
            <a:endParaRPr sz="1800">
              <a:solidFill>
                <a:schemeClr val="dk2"/>
              </a:solidFill>
            </a:endParaRPr>
          </a:p>
        </p:txBody>
      </p:sp>
      <p:cxnSp>
        <p:nvCxnSpPr>
          <p:cNvPr id="80" name="Google Shape;80;p14"/>
          <p:cNvCxnSpPr/>
          <p:nvPr/>
        </p:nvCxnSpPr>
        <p:spPr>
          <a:xfrm flipH="1" rot="10800000">
            <a:off x="3579150" y="541875"/>
            <a:ext cx="1156500" cy="596400"/>
          </a:xfrm>
          <a:prstGeom prst="straightConnector1">
            <a:avLst/>
          </a:prstGeom>
          <a:noFill/>
          <a:ln cap="flat" cmpd="sng" w="19050">
            <a:solidFill>
              <a:srgbClr val="FF0000"/>
            </a:solidFill>
            <a:prstDash val="solid"/>
            <a:round/>
            <a:headEnd len="med" w="med" type="none"/>
            <a:tailEnd len="med" w="med" type="triangle"/>
          </a:ln>
        </p:spPr>
      </p:cxnSp>
      <p:sp>
        <p:nvSpPr>
          <p:cNvPr id="81" name="Google Shape;81;p14"/>
          <p:cNvSpPr txBox="1"/>
          <p:nvPr/>
        </p:nvSpPr>
        <p:spPr>
          <a:xfrm>
            <a:off x="8118025" y="1829875"/>
            <a:ext cx="94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(advisor)</a:t>
            </a:r>
            <a:endParaRPr sz="12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p:nvPr/>
        </p:nvSpPr>
        <p:spPr>
          <a:xfrm>
            <a:off x="197712" y="152175"/>
            <a:ext cx="4936500" cy="4936500"/>
          </a:xfrm>
          <a:prstGeom prst="ellipse">
            <a:avLst/>
          </a:prstGeom>
          <a:solidFill>
            <a:schemeClr val="lt2"/>
          </a:solidFill>
          <a:ln cap="flat" cmpd="sng" w="10850">
            <a:solidFill>
              <a:schemeClr val="dk2"/>
            </a:solidFill>
            <a:prstDash val="solid"/>
            <a:round/>
            <a:headEnd len="sm" w="sm" type="none"/>
            <a:tailEnd len="sm" w="sm" type="none"/>
          </a:ln>
        </p:spPr>
        <p:txBody>
          <a:bodyPr anchorCtr="0" anchor="ctr" bIns="104150" lIns="104150" spcFirstLastPara="1" rIns="104150" wrap="square" tIns="104150">
            <a:noAutofit/>
          </a:bodyPr>
          <a:lstStyle/>
          <a:p>
            <a:pPr indent="0" lvl="0" marL="0" rtl="0" algn="ctr">
              <a:spcBef>
                <a:spcPts val="0"/>
              </a:spcBef>
              <a:spcAft>
                <a:spcPts val="0"/>
              </a:spcAft>
              <a:buNone/>
            </a:pPr>
            <a:r>
              <a:rPr lang="en" sz="3294"/>
              <a:t>Digital Autonomy</a:t>
            </a:r>
            <a:endParaRPr sz="3294"/>
          </a:p>
        </p:txBody>
      </p:sp>
      <p:sp>
        <p:nvSpPr>
          <p:cNvPr id="225" name="Google Shape;225;p32"/>
          <p:cNvSpPr/>
          <p:nvPr/>
        </p:nvSpPr>
        <p:spPr>
          <a:xfrm>
            <a:off x="1147620" y="263122"/>
            <a:ext cx="1872000" cy="1872000"/>
          </a:xfrm>
          <a:prstGeom prst="ellipse">
            <a:avLst/>
          </a:prstGeom>
          <a:solidFill>
            <a:srgbClr val="FF9900"/>
          </a:solidFill>
          <a:ln cap="flat" cmpd="sng" w="10850">
            <a:solidFill>
              <a:schemeClr val="dk2"/>
            </a:solidFill>
            <a:prstDash val="solid"/>
            <a:round/>
            <a:headEnd len="sm" w="sm" type="none"/>
            <a:tailEnd len="sm" w="sm" type="none"/>
          </a:ln>
        </p:spPr>
        <p:txBody>
          <a:bodyPr anchorCtr="0" anchor="ctr" bIns="104150" lIns="104150" spcFirstLastPara="1" rIns="104150" wrap="square" tIns="104150">
            <a:noAutofit/>
          </a:bodyPr>
          <a:lstStyle/>
          <a:p>
            <a:pPr indent="0" lvl="0" marL="0" rtl="0" algn="ctr">
              <a:spcBef>
                <a:spcPts val="0"/>
              </a:spcBef>
              <a:spcAft>
                <a:spcPts val="0"/>
              </a:spcAft>
              <a:buNone/>
            </a:pPr>
            <a:r>
              <a:rPr lang="en" sz="1894"/>
              <a:t>Digital Commons</a:t>
            </a:r>
            <a:endParaRPr sz="1894"/>
          </a:p>
        </p:txBody>
      </p:sp>
      <p:sp>
        <p:nvSpPr>
          <p:cNvPr id="226" name="Google Shape;226;p32"/>
          <p:cNvSpPr txBox="1"/>
          <p:nvPr/>
        </p:nvSpPr>
        <p:spPr>
          <a:xfrm>
            <a:off x="6269600" y="420000"/>
            <a:ext cx="28851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Digital Commons will </a:t>
            </a:r>
            <a:r>
              <a:rPr b="1" lang="en" sz="1800">
                <a:solidFill>
                  <a:schemeClr val="dk2"/>
                </a:solidFill>
              </a:rPr>
              <a:t>always</a:t>
            </a:r>
            <a:r>
              <a:rPr lang="en" sz="1800">
                <a:solidFill>
                  <a:schemeClr val="dk2"/>
                </a:solidFill>
              </a:rPr>
              <a:t> enable you to have Digital Autonomy.</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But the other way around is not necessarily the case.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This makes Digital Commons even more important!</a:t>
            </a:r>
            <a:endParaRPr b="1"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3"/>
          <p:cNvPicPr preferRelativeResize="0"/>
          <p:nvPr/>
        </p:nvPicPr>
        <p:blipFill>
          <a:blip r:embed="rId3">
            <a:alphaModFix/>
          </a:blip>
          <a:stretch>
            <a:fillRect/>
          </a:stretch>
        </p:blipFill>
        <p:spPr>
          <a:xfrm>
            <a:off x="0" y="-30200"/>
            <a:ext cx="9144003" cy="48041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4"/>
          <p:cNvPicPr preferRelativeResize="0"/>
          <p:nvPr/>
        </p:nvPicPr>
        <p:blipFill>
          <a:blip r:embed="rId3">
            <a:alphaModFix/>
          </a:blip>
          <a:stretch>
            <a:fillRect/>
          </a:stretch>
        </p:blipFill>
        <p:spPr>
          <a:xfrm>
            <a:off x="0" y="79820"/>
            <a:ext cx="4501886" cy="4255207"/>
          </a:xfrm>
          <a:prstGeom prst="rect">
            <a:avLst/>
          </a:prstGeom>
          <a:noFill/>
          <a:ln>
            <a:noFill/>
          </a:ln>
        </p:spPr>
      </p:pic>
      <p:pic>
        <p:nvPicPr>
          <p:cNvPr id="237" name="Google Shape;237;p34"/>
          <p:cNvPicPr preferRelativeResize="0"/>
          <p:nvPr/>
        </p:nvPicPr>
        <p:blipFill>
          <a:blip r:embed="rId4">
            <a:alphaModFix/>
          </a:blip>
          <a:stretch>
            <a:fillRect/>
          </a:stretch>
        </p:blipFill>
        <p:spPr>
          <a:xfrm>
            <a:off x="4666340" y="79820"/>
            <a:ext cx="4419659" cy="43271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5"/>
          <p:cNvPicPr preferRelativeResize="0"/>
          <p:nvPr/>
        </p:nvPicPr>
        <p:blipFill rotWithShape="1">
          <a:blip r:embed="rId3">
            <a:alphaModFix/>
          </a:blip>
          <a:srcRect b="20626" l="28953" r="32723" t="25407"/>
          <a:stretch/>
        </p:blipFill>
        <p:spPr>
          <a:xfrm>
            <a:off x="1929575" y="346350"/>
            <a:ext cx="5009575" cy="468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6"/>
          <p:cNvPicPr preferRelativeResize="0"/>
          <p:nvPr/>
        </p:nvPicPr>
        <p:blipFill>
          <a:blip r:embed="rId3">
            <a:alphaModFix/>
          </a:blip>
          <a:stretch>
            <a:fillRect/>
          </a:stretch>
        </p:blipFill>
        <p:spPr>
          <a:xfrm>
            <a:off x="152400" y="152400"/>
            <a:ext cx="3542314" cy="4838699"/>
          </a:xfrm>
          <a:prstGeom prst="rect">
            <a:avLst/>
          </a:prstGeom>
          <a:noFill/>
          <a:ln>
            <a:noFill/>
          </a:ln>
        </p:spPr>
      </p:pic>
      <p:pic>
        <p:nvPicPr>
          <p:cNvPr id="248" name="Google Shape;248;p36"/>
          <p:cNvPicPr preferRelativeResize="0"/>
          <p:nvPr/>
        </p:nvPicPr>
        <p:blipFill>
          <a:blip r:embed="rId4">
            <a:alphaModFix/>
          </a:blip>
          <a:stretch>
            <a:fillRect/>
          </a:stretch>
        </p:blipFill>
        <p:spPr>
          <a:xfrm>
            <a:off x="5673214" y="48925"/>
            <a:ext cx="3043699" cy="4838701"/>
          </a:xfrm>
          <a:prstGeom prst="rect">
            <a:avLst/>
          </a:prstGeom>
          <a:noFill/>
          <a:ln>
            <a:noFill/>
          </a:ln>
        </p:spPr>
      </p:pic>
      <p:cxnSp>
        <p:nvCxnSpPr>
          <p:cNvPr id="249" name="Google Shape;249;p36"/>
          <p:cNvCxnSpPr/>
          <p:nvPr/>
        </p:nvCxnSpPr>
        <p:spPr>
          <a:xfrm>
            <a:off x="4005225" y="2745225"/>
            <a:ext cx="1272300" cy="0"/>
          </a:xfrm>
          <a:prstGeom prst="straightConnector1">
            <a:avLst/>
          </a:prstGeom>
          <a:noFill/>
          <a:ln cap="flat" cmpd="sng" w="38100">
            <a:solidFill>
              <a:srgbClr val="FF0000"/>
            </a:solidFill>
            <a:prstDash val="solid"/>
            <a:round/>
            <a:headEnd len="med" w="med" type="none"/>
            <a:tailEnd len="med" w="med" type="triangle"/>
          </a:ln>
        </p:spPr>
      </p:cxnSp>
      <p:pic>
        <p:nvPicPr>
          <p:cNvPr id="250" name="Google Shape;250;p36"/>
          <p:cNvPicPr preferRelativeResize="0"/>
          <p:nvPr/>
        </p:nvPicPr>
        <p:blipFill>
          <a:blip r:embed="rId5">
            <a:alphaModFix/>
          </a:blip>
          <a:stretch>
            <a:fillRect/>
          </a:stretch>
        </p:blipFill>
        <p:spPr>
          <a:xfrm>
            <a:off x="4171023" y="299850"/>
            <a:ext cx="1025901" cy="10259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7"/>
          <p:cNvPicPr preferRelativeResize="0"/>
          <p:nvPr/>
        </p:nvPicPr>
        <p:blipFill>
          <a:blip r:embed="rId3">
            <a:alphaModFix/>
          </a:blip>
          <a:stretch>
            <a:fillRect/>
          </a:stretch>
        </p:blipFill>
        <p:spPr>
          <a:xfrm>
            <a:off x="986325" y="0"/>
            <a:ext cx="7194385" cy="5143500"/>
          </a:xfrm>
          <a:prstGeom prst="rect">
            <a:avLst/>
          </a:prstGeom>
          <a:noFill/>
          <a:ln>
            <a:noFill/>
          </a:ln>
        </p:spPr>
      </p:pic>
      <p:sp>
        <p:nvSpPr>
          <p:cNvPr id="256" name="Google Shape;256;p37"/>
          <p:cNvSpPr txBox="1"/>
          <p:nvPr/>
        </p:nvSpPr>
        <p:spPr>
          <a:xfrm>
            <a:off x="6543500" y="1083475"/>
            <a:ext cx="261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rgbClr val="FF0000"/>
                </a:solidFill>
              </a:rPr>
              <a:t>This took three years</a:t>
            </a:r>
            <a:endParaRPr b="1" sz="1800" u="sng">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8"/>
          <p:cNvPicPr preferRelativeResize="0"/>
          <p:nvPr/>
        </p:nvPicPr>
        <p:blipFill>
          <a:blip r:embed="rId3">
            <a:alphaModFix/>
          </a:blip>
          <a:stretch>
            <a:fillRect/>
          </a:stretch>
        </p:blipFill>
        <p:spPr>
          <a:xfrm>
            <a:off x="152400" y="152400"/>
            <a:ext cx="6409376" cy="2844124"/>
          </a:xfrm>
          <a:prstGeom prst="rect">
            <a:avLst/>
          </a:prstGeom>
          <a:noFill/>
          <a:ln>
            <a:noFill/>
          </a:ln>
        </p:spPr>
      </p:pic>
      <p:pic>
        <p:nvPicPr>
          <p:cNvPr id="262" name="Google Shape;262;p38"/>
          <p:cNvPicPr preferRelativeResize="0"/>
          <p:nvPr/>
        </p:nvPicPr>
        <p:blipFill>
          <a:blip r:embed="rId4">
            <a:alphaModFix/>
          </a:blip>
          <a:stretch>
            <a:fillRect/>
          </a:stretch>
        </p:blipFill>
        <p:spPr>
          <a:xfrm>
            <a:off x="3634150" y="2290650"/>
            <a:ext cx="5509851" cy="2749998"/>
          </a:xfrm>
          <a:prstGeom prst="rect">
            <a:avLst/>
          </a:prstGeom>
          <a:noFill/>
          <a:ln>
            <a:noFill/>
          </a:ln>
        </p:spPr>
      </p:pic>
      <p:sp>
        <p:nvSpPr>
          <p:cNvPr id="263" name="Google Shape;263;p38"/>
          <p:cNvSpPr txBox="1"/>
          <p:nvPr/>
        </p:nvSpPr>
        <p:spPr>
          <a:xfrm>
            <a:off x="158250" y="3457412"/>
            <a:ext cx="3506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Even the </a:t>
            </a:r>
            <a:r>
              <a:rPr b="1" lang="en" sz="1800">
                <a:solidFill>
                  <a:srgbClr val="FF0000"/>
                </a:solidFill>
              </a:rPr>
              <a:t>well meaning people</a:t>
            </a:r>
            <a:r>
              <a:rPr lang="en" sz="1800">
                <a:solidFill>
                  <a:srgbClr val="FF0000"/>
                </a:solidFill>
              </a:rPr>
              <a:t> over at the Dutch Data Privacy Authority have a </a:t>
            </a:r>
            <a:r>
              <a:rPr b="1" lang="en" sz="1800">
                <a:solidFill>
                  <a:srgbClr val="FF0000"/>
                </a:solidFill>
              </a:rPr>
              <a:t>very hard time</a:t>
            </a:r>
            <a:r>
              <a:rPr lang="en" sz="1800">
                <a:solidFill>
                  <a:srgbClr val="FF0000"/>
                </a:solidFill>
              </a:rPr>
              <a:t> doing the right thing.</a:t>
            </a:r>
            <a:endParaRPr sz="1800">
              <a:solidFill>
                <a:srgbClr val="FF0000"/>
              </a:solidFill>
            </a:endParaRPr>
          </a:p>
        </p:txBody>
      </p:sp>
      <p:sp>
        <p:nvSpPr>
          <p:cNvPr id="264" name="Google Shape;264;p38"/>
          <p:cNvSpPr txBox="1"/>
          <p:nvPr/>
        </p:nvSpPr>
        <p:spPr>
          <a:xfrm>
            <a:off x="6987850" y="0"/>
            <a:ext cx="2156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rPr>
              <a:t>“Neither Google or Vimeo/Cloudflare responded to our reminder of the 15th of May 2025.”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nvSpPr>
        <p:spPr>
          <a:xfrm>
            <a:off x="584350" y="340875"/>
            <a:ext cx="74382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rPr>
              <a:t>Our most basic functions are now so Digitally Uncommon that we have </a:t>
            </a:r>
            <a:r>
              <a:rPr b="1" lang="en" sz="2400">
                <a:solidFill>
                  <a:schemeClr val="dk2"/>
                </a:solidFill>
              </a:rPr>
              <a:t>very little effective control</a:t>
            </a:r>
            <a:r>
              <a:rPr lang="en" sz="2400">
                <a:solidFill>
                  <a:schemeClr val="dk2"/>
                </a:solidFill>
              </a:rPr>
              <a:t> over what is going on!</a:t>
            </a:r>
            <a:endParaRPr sz="2400">
              <a:solidFill>
                <a:schemeClr val="dk2"/>
              </a:solidFill>
            </a:endParaRPr>
          </a:p>
          <a:p>
            <a:pPr indent="0" lvl="0" marL="0" rtl="0" algn="l">
              <a:spcBef>
                <a:spcPts val="0"/>
              </a:spcBef>
              <a:spcAft>
                <a:spcPts val="0"/>
              </a:spcAft>
              <a:buNone/>
            </a:pPr>
            <a:r>
              <a:t/>
            </a:r>
            <a:endParaRPr sz="2400">
              <a:solidFill>
                <a:schemeClr val="dk2"/>
              </a:solidFill>
            </a:endParaRPr>
          </a:p>
          <a:p>
            <a:pPr indent="0" lvl="0" marL="0" rtl="0" algn="l">
              <a:spcBef>
                <a:spcPts val="0"/>
              </a:spcBef>
              <a:spcAft>
                <a:spcPts val="0"/>
              </a:spcAft>
              <a:buNone/>
            </a:pPr>
            <a:r>
              <a:t/>
            </a:r>
            <a:endParaRPr sz="2400">
              <a:solidFill>
                <a:schemeClr val="dk2"/>
              </a:solidFill>
            </a:endParaRPr>
          </a:p>
          <a:p>
            <a:pPr indent="0" lvl="0" marL="0" rtl="0" algn="l">
              <a:spcBef>
                <a:spcPts val="0"/>
              </a:spcBef>
              <a:spcAft>
                <a:spcPts val="0"/>
              </a:spcAft>
              <a:buNone/>
            </a:pPr>
            <a:r>
              <a:rPr lang="en" sz="2400">
                <a:solidFill>
                  <a:schemeClr val="dk2"/>
                </a:solidFill>
              </a:rPr>
              <a:t>Why do we need </a:t>
            </a:r>
            <a:r>
              <a:rPr b="1" lang="en" sz="2400">
                <a:solidFill>
                  <a:schemeClr val="dk2"/>
                </a:solidFill>
              </a:rPr>
              <a:t>big tech</a:t>
            </a:r>
            <a:r>
              <a:rPr lang="en" sz="2400">
                <a:solidFill>
                  <a:schemeClr val="dk2"/>
                </a:solidFill>
              </a:rPr>
              <a:t> to talk to our citizens?</a:t>
            </a:r>
            <a:endParaRPr sz="2400">
              <a:solidFill>
                <a:schemeClr val="dk2"/>
              </a:solidFill>
            </a:endParaRPr>
          </a:p>
          <a:p>
            <a:pPr indent="0" lvl="0" marL="0" rtl="0" algn="l">
              <a:spcBef>
                <a:spcPts val="0"/>
              </a:spcBef>
              <a:spcAft>
                <a:spcPts val="0"/>
              </a:spcAft>
              <a:buNone/>
            </a:pPr>
            <a:r>
              <a:t/>
            </a:r>
            <a:endParaRPr sz="2400">
              <a:solidFill>
                <a:schemeClr val="dk2"/>
              </a:solidFill>
            </a:endParaRPr>
          </a:p>
          <a:p>
            <a:pPr indent="0" lvl="0" marL="0" rtl="0" algn="l">
              <a:spcBef>
                <a:spcPts val="0"/>
              </a:spcBef>
              <a:spcAft>
                <a:spcPts val="0"/>
              </a:spcAft>
              <a:buNone/>
            </a:pPr>
            <a:r>
              <a:rPr lang="en" sz="2400">
                <a:solidFill>
                  <a:schemeClr val="dk2"/>
                </a:solidFill>
              </a:rPr>
              <a:t>Why do we allow them to </a:t>
            </a:r>
            <a:r>
              <a:rPr b="1" lang="en" sz="2400">
                <a:solidFill>
                  <a:schemeClr val="dk2"/>
                </a:solidFill>
              </a:rPr>
              <a:t>hijack</a:t>
            </a:r>
            <a:r>
              <a:rPr lang="en" sz="2400">
                <a:solidFill>
                  <a:schemeClr val="dk2"/>
                </a:solidFill>
              </a:rPr>
              <a:t> our interactions?</a:t>
            </a:r>
            <a:endParaRPr sz="2400">
              <a:solidFill>
                <a:schemeClr val="dk2"/>
              </a:solidFill>
            </a:endParaRPr>
          </a:p>
          <a:p>
            <a:pPr indent="0" lvl="0" marL="0" rtl="0" algn="l">
              <a:spcBef>
                <a:spcPts val="0"/>
              </a:spcBef>
              <a:spcAft>
                <a:spcPts val="0"/>
              </a:spcAft>
              <a:buNone/>
            </a:pPr>
            <a:r>
              <a:t/>
            </a:r>
            <a:endParaRPr sz="2400">
              <a:solidFill>
                <a:schemeClr val="dk2"/>
              </a:solidFill>
            </a:endParaRPr>
          </a:p>
          <a:p>
            <a:pPr indent="0" lvl="0" marL="0" rtl="0" algn="l">
              <a:spcBef>
                <a:spcPts val="0"/>
              </a:spcBef>
              <a:spcAft>
                <a:spcPts val="0"/>
              </a:spcAft>
              <a:buNone/>
            </a:pPr>
            <a:r>
              <a:rPr b="1" lang="en" sz="2400">
                <a:solidFill>
                  <a:schemeClr val="dk2"/>
                </a:solidFill>
              </a:rPr>
              <a:t>These basic things should be </a:t>
            </a:r>
            <a:r>
              <a:rPr b="1" lang="en" sz="2400" u="sng">
                <a:solidFill>
                  <a:schemeClr val="dk2"/>
                </a:solidFill>
              </a:rPr>
              <a:t>Digital Commons</a:t>
            </a:r>
            <a:r>
              <a:rPr b="1" lang="en" sz="2400">
                <a:solidFill>
                  <a:schemeClr val="dk2"/>
                </a:solidFill>
              </a:rPr>
              <a:t>, with tremendous transparency &amp; control</a:t>
            </a:r>
            <a:endParaRPr b="1" sz="24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0"/>
          <p:cNvPicPr preferRelativeResize="0"/>
          <p:nvPr/>
        </p:nvPicPr>
        <p:blipFill>
          <a:blip r:embed="rId3">
            <a:alphaModFix/>
          </a:blip>
          <a:stretch>
            <a:fillRect/>
          </a:stretch>
        </p:blipFill>
        <p:spPr>
          <a:xfrm>
            <a:off x="152400" y="152400"/>
            <a:ext cx="3758213" cy="4838699"/>
          </a:xfrm>
          <a:prstGeom prst="rect">
            <a:avLst/>
          </a:prstGeom>
          <a:noFill/>
          <a:ln>
            <a:noFill/>
          </a:ln>
        </p:spPr>
      </p:pic>
      <p:sp>
        <p:nvSpPr>
          <p:cNvPr id="275" name="Google Shape;275;p40"/>
          <p:cNvSpPr txBox="1"/>
          <p:nvPr/>
        </p:nvSpPr>
        <p:spPr>
          <a:xfrm>
            <a:off x="4413750" y="760875"/>
            <a:ext cx="4730400" cy="3570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2"/>
              </a:buClr>
              <a:buSzPts val="2200"/>
              <a:buChar char="●"/>
            </a:pPr>
            <a:r>
              <a:rPr lang="en" sz="2200">
                <a:solidFill>
                  <a:schemeClr val="dk2"/>
                </a:solidFill>
              </a:rPr>
              <a:t>Wikipedia</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OpenStreetMap</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C, C++, Rust, Python</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PostgreSQL, SQLite (*), Linux</a:t>
            </a:r>
            <a:br>
              <a:rPr lang="en" sz="2200">
                <a:solidFill>
                  <a:schemeClr val="dk2"/>
                </a:solidFill>
              </a:rPr>
            </a:b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PeerTube</a:t>
            </a:r>
            <a:endParaRPr sz="2200">
              <a:solidFill>
                <a:schemeClr val="dk2"/>
              </a:solidFill>
            </a:endParaRPr>
          </a:p>
          <a:p>
            <a:pPr indent="-368300" lvl="0" marL="457200" rtl="0" algn="l">
              <a:spcBef>
                <a:spcPts val="0"/>
              </a:spcBef>
              <a:spcAft>
                <a:spcPts val="0"/>
              </a:spcAft>
              <a:buClr>
                <a:schemeClr val="dk2"/>
              </a:buClr>
              <a:buSzPts val="2200"/>
              <a:buChar char="●"/>
            </a:pPr>
            <a:r>
              <a:rPr lang="en" sz="2200">
                <a:solidFill>
                  <a:schemeClr val="dk2"/>
                </a:solidFill>
              </a:rPr>
              <a:t>Mastodon</a:t>
            </a:r>
            <a:br>
              <a:rPr lang="en" sz="2200">
                <a:solidFill>
                  <a:schemeClr val="dk2"/>
                </a:solidFill>
              </a:rPr>
            </a:br>
            <a:endParaRPr sz="2200">
              <a:solidFill>
                <a:schemeClr val="dk2"/>
              </a:solidFill>
            </a:endParaRPr>
          </a:p>
          <a:p>
            <a:pPr indent="-368300" lvl="0" marL="457200" rtl="0" algn="l">
              <a:spcBef>
                <a:spcPts val="0"/>
              </a:spcBef>
              <a:spcAft>
                <a:spcPts val="0"/>
              </a:spcAft>
              <a:buClr>
                <a:schemeClr val="dk2"/>
              </a:buClr>
              <a:buSzPts val="2200"/>
              <a:buChar char="●"/>
            </a:pPr>
            <a:r>
              <a:rPr b="1" lang="en" sz="2200">
                <a:solidFill>
                  <a:schemeClr val="dk2"/>
                </a:solidFill>
              </a:rPr>
              <a:t>Formerly</a:t>
            </a:r>
            <a:r>
              <a:rPr lang="en" sz="2200">
                <a:solidFill>
                  <a:schemeClr val="dk2"/>
                </a:solidFill>
              </a:rPr>
              <a:t> email</a:t>
            </a:r>
            <a:endParaRPr sz="2200">
              <a:solidFill>
                <a:schemeClr val="dk2"/>
              </a:solidFill>
            </a:endParaRPr>
          </a:p>
          <a:p>
            <a:pPr indent="-368300" lvl="0" marL="457200" rtl="0" algn="l">
              <a:spcBef>
                <a:spcPts val="0"/>
              </a:spcBef>
              <a:spcAft>
                <a:spcPts val="0"/>
              </a:spcAft>
              <a:buClr>
                <a:schemeClr val="dk2"/>
              </a:buClr>
              <a:buSzPts val="2200"/>
              <a:buChar char="●"/>
            </a:pPr>
            <a:r>
              <a:rPr b="1" lang="en" sz="2200">
                <a:solidFill>
                  <a:schemeClr val="dk2"/>
                </a:solidFill>
              </a:rPr>
              <a:t>We are losing</a:t>
            </a:r>
            <a:r>
              <a:rPr lang="en" sz="2200">
                <a:solidFill>
                  <a:schemeClr val="dk2"/>
                </a:solidFill>
              </a:rPr>
              <a:t> the web</a:t>
            </a:r>
            <a:endParaRPr sz="2200">
              <a:solidFill>
                <a:schemeClr val="dk2"/>
              </a:solidFill>
            </a:endParaRPr>
          </a:p>
        </p:txBody>
      </p:sp>
      <p:sp>
        <p:nvSpPr>
          <p:cNvPr id="276" name="Google Shape;276;p40"/>
          <p:cNvSpPr/>
          <p:nvPr/>
        </p:nvSpPr>
        <p:spPr>
          <a:xfrm>
            <a:off x="1966100" y="608700"/>
            <a:ext cx="2197500" cy="2361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1"/>
          <p:cNvPicPr preferRelativeResize="0"/>
          <p:nvPr/>
        </p:nvPicPr>
        <p:blipFill>
          <a:blip r:embed="rId3">
            <a:alphaModFix/>
          </a:blip>
          <a:stretch>
            <a:fillRect/>
          </a:stretch>
        </p:blipFill>
        <p:spPr>
          <a:xfrm>
            <a:off x="724350" y="1021300"/>
            <a:ext cx="3151201" cy="704713"/>
          </a:xfrm>
          <a:prstGeom prst="rect">
            <a:avLst/>
          </a:prstGeom>
          <a:noFill/>
          <a:ln>
            <a:noFill/>
          </a:ln>
        </p:spPr>
      </p:pic>
      <p:pic>
        <p:nvPicPr>
          <p:cNvPr id="282" name="Google Shape;282;p41"/>
          <p:cNvPicPr preferRelativeResize="0"/>
          <p:nvPr/>
        </p:nvPicPr>
        <p:blipFill>
          <a:blip r:embed="rId4">
            <a:alphaModFix/>
          </a:blip>
          <a:stretch>
            <a:fillRect/>
          </a:stretch>
        </p:blipFill>
        <p:spPr>
          <a:xfrm>
            <a:off x="1584279" y="1883470"/>
            <a:ext cx="1431341" cy="1435439"/>
          </a:xfrm>
          <a:prstGeom prst="rect">
            <a:avLst/>
          </a:prstGeom>
          <a:noFill/>
          <a:ln>
            <a:noFill/>
          </a:ln>
        </p:spPr>
      </p:pic>
      <p:pic>
        <p:nvPicPr>
          <p:cNvPr id="283" name="Google Shape;283;p41"/>
          <p:cNvPicPr preferRelativeResize="0"/>
          <p:nvPr/>
        </p:nvPicPr>
        <p:blipFill>
          <a:blip r:embed="rId5">
            <a:alphaModFix/>
          </a:blip>
          <a:stretch>
            <a:fillRect/>
          </a:stretch>
        </p:blipFill>
        <p:spPr>
          <a:xfrm>
            <a:off x="1596039" y="3499173"/>
            <a:ext cx="1407823" cy="1407823"/>
          </a:xfrm>
          <a:prstGeom prst="rect">
            <a:avLst/>
          </a:prstGeom>
          <a:noFill/>
          <a:ln>
            <a:noFill/>
          </a:ln>
        </p:spPr>
      </p:pic>
      <p:pic>
        <p:nvPicPr>
          <p:cNvPr id="284" name="Google Shape;284;p41"/>
          <p:cNvPicPr preferRelativeResize="0"/>
          <p:nvPr/>
        </p:nvPicPr>
        <p:blipFill>
          <a:blip r:embed="rId6">
            <a:alphaModFix/>
          </a:blip>
          <a:stretch>
            <a:fillRect/>
          </a:stretch>
        </p:blipFill>
        <p:spPr>
          <a:xfrm>
            <a:off x="5284464" y="657800"/>
            <a:ext cx="2945393" cy="1656766"/>
          </a:xfrm>
          <a:prstGeom prst="rect">
            <a:avLst/>
          </a:prstGeom>
          <a:noFill/>
          <a:ln>
            <a:noFill/>
          </a:ln>
        </p:spPr>
      </p:pic>
      <p:pic>
        <p:nvPicPr>
          <p:cNvPr id="285" name="Google Shape;285;p41"/>
          <p:cNvPicPr preferRelativeResize="0"/>
          <p:nvPr/>
        </p:nvPicPr>
        <p:blipFill>
          <a:blip r:embed="rId7">
            <a:alphaModFix/>
          </a:blip>
          <a:stretch>
            <a:fillRect/>
          </a:stretch>
        </p:blipFill>
        <p:spPr>
          <a:xfrm>
            <a:off x="3532220" y="2264744"/>
            <a:ext cx="2771883" cy="744957"/>
          </a:xfrm>
          <a:prstGeom prst="rect">
            <a:avLst/>
          </a:prstGeom>
          <a:noFill/>
          <a:ln>
            <a:noFill/>
          </a:ln>
        </p:spPr>
      </p:pic>
      <p:pic>
        <p:nvPicPr>
          <p:cNvPr id="286" name="Google Shape;286;p41"/>
          <p:cNvPicPr preferRelativeResize="0"/>
          <p:nvPr/>
        </p:nvPicPr>
        <p:blipFill>
          <a:blip r:embed="rId8">
            <a:alphaModFix/>
          </a:blip>
          <a:stretch>
            <a:fillRect/>
          </a:stretch>
        </p:blipFill>
        <p:spPr>
          <a:xfrm>
            <a:off x="6695516" y="2450333"/>
            <a:ext cx="1724134" cy="1724134"/>
          </a:xfrm>
          <a:prstGeom prst="rect">
            <a:avLst/>
          </a:prstGeom>
          <a:noFill/>
          <a:ln>
            <a:noFill/>
          </a:ln>
        </p:spPr>
      </p:pic>
      <p:sp>
        <p:nvSpPr>
          <p:cNvPr id="287" name="Google Shape;287;p41"/>
          <p:cNvSpPr txBox="1"/>
          <p:nvPr/>
        </p:nvSpPr>
        <p:spPr>
          <a:xfrm>
            <a:off x="414600" y="-27725"/>
            <a:ext cx="8314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dk2"/>
                </a:solidFill>
              </a:rPr>
              <a:t>Perceived, but </a:t>
            </a:r>
            <a:r>
              <a:rPr b="1" lang="en" sz="3600">
                <a:solidFill>
                  <a:schemeClr val="dk2"/>
                </a:solidFill>
              </a:rPr>
              <a:t>false</a:t>
            </a:r>
            <a:r>
              <a:rPr lang="en" sz="3600">
                <a:solidFill>
                  <a:schemeClr val="dk2"/>
                </a:solidFill>
              </a:rPr>
              <a:t> digital commons</a:t>
            </a:r>
            <a:endParaRPr sz="3600">
              <a:solidFill>
                <a:schemeClr val="dk2"/>
              </a:solidFill>
            </a:endParaRPr>
          </a:p>
        </p:txBody>
      </p:sp>
      <p:pic>
        <p:nvPicPr>
          <p:cNvPr id="288" name="Google Shape;288;p41"/>
          <p:cNvPicPr preferRelativeResize="0"/>
          <p:nvPr/>
        </p:nvPicPr>
        <p:blipFill>
          <a:blip r:embed="rId9">
            <a:alphaModFix/>
          </a:blip>
          <a:stretch>
            <a:fillRect/>
          </a:stretch>
        </p:blipFill>
        <p:spPr>
          <a:xfrm>
            <a:off x="3423673" y="3148575"/>
            <a:ext cx="1025901" cy="1025901"/>
          </a:xfrm>
          <a:prstGeom prst="rect">
            <a:avLst/>
          </a:prstGeom>
          <a:noFill/>
          <a:ln>
            <a:noFill/>
          </a:ln>
        </p:spPr>
      </p:pic>
      <p:pic>
        <p:nvPicPr>
          <p:cNvPr id="289" name="Google Shape;289;p41"/>
          <p:cNvPicPr preferRelativeResize="0"/>
          <p:nvPr/>
        </p:nvPicPr>
        <p:blipFill>
          <a:blip r:embed="rId10">
            <a:alphaModFix/>
          </a:blip>
          <a:stretch>
            <a:fillRect/>
          </a:stretch>
        </p:blipFill>
        <p:spPr>
          <a:xfrm>
            <a:off x="4504375" y="3198400"/>
            <a:ext cx="1664725" cy="926250"/>
          </a:xfrm>
          <a:prstGeom prst="rect">
            <a:avLst/>
          </a:prstGeom>
          <a:noFill/>
          <a:ln>
            <a:noFill/>
          </a:ln>
        </p:spPr>
      </p:pic>
      <p:sp>
        <p:nvSpPr>
          <p:cNvPr id="290" name="Google Shape;290;p41"/>
          <p:cNvSpPr txBox="1"/>
          <p:nvPr/>
        </p:nvSpPr>
        <p:spPr>
          <a:xfrm>
            <a:off x="5253075" y="4589600"/>
            <a:ext cx="377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And we must address these all!</a:t>
            </a:r>
            <a:endParaRPr b="1" sz="18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nvSpPr>
        <p:spPr>
          <a:xfrm>
            <a:off x="370800" y="216750"/>
            <a:ext cx="8402400" cy="4894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chemeClr val="dk2"/>
                </a:solidFill>
              </a:rPr>
              <a:t>All of society now runs on computers </a:t>
            </a:r>
            <a:endParaRPr sz="3400">
              <a:solidFill>
                <a:schemeClr val="dk2"/>
              </a:solidFill>
            </a:endParaRPr>
          </a:p>
          <a:p>
            <a:pPr indent="0" lvl="0" marL="0" rtl="0" algn="ctr">
              <a:spcBef>
                <a:spcPts val="0"/>
              </a:spcBef>
              <a:spcAft>
                <a:spcPts val="0"/>
              </a:spcAft>
              <a:buNone/>
            </a:pPr>
            <a:r>
              <a:rPr b="1" lang="en" sz="3400">
                <a:solidFill>
                  <a:schemeClr val="dk2"/>
                </a:solidFill>
              </a:rPr>
              <a:t>(not ours)</a:t>
            </a:r>
            <a:endParaRPr b="1" sz="3400">
              <a:solidFill>
                <a:schemeClr val="dk2"/>
              </a:solidFill>
            </a:endParaRPr>
          </a:p>
          <a:p>
            <a:pPr indent="0" lvl="0" marL="0" rtl="0" algn="ctr">
              <a:spcBef>
                <a:spcPts val="0"/>
              </a:spcBef>
              <a:spcAft>
                <a:spcPts val="0"/>
              </a:spcAft>
              <a:buNone/>
            </a:pPr>
            <a:r>
              <a:t/>
            </a:r>
            <a:endParaRPr sz="3400">
              <a:solidFill>
                <a:schemeClr val="dk2"/>
              </a:solidFill>
            </a:endParaRPr>
          </a:p>
          <a:p>
            <a:pPr indent="0" lvl="0" marL="0" rtl="0" algn="ctr">
              <a:spcBef>
                <a:spcPts val="0"/>
              </a:spcBef>
              <a:spcAft>
                <a:spcPts val="0"/>
              </a:spcAft>
              <a:buNone/>
            </a:pPr>
            <a:r>
              <a:rPr lang="en" sz="3400">
                <a:solidFill>
                  <a:schemeClr val="dk2"/>
                </a:solidFill>
              </a:rPr>
              <a:t>IT is more important than ever. And the world is also far </a:t>
            </a:r>
            <a:r>
              <a:rPr b="1" lang="en" sz="3400">
                <a:solidFill>
                  <a:schemeClr val="dk2"/>
                </a:solidFill>
              </a:rPr>
              <a:t>scarier</a:t>
            </a:r>
            <a:r>
              <a:rPr lang="en" sz="3400">
                <a:solidFill>
                  <a:schemeClr val="dk2"/>
                </a:solidFill>
              </a:rPr>
              <a:t> today</a:t>
            </a:r>
            <a:endParaRPr sz="3400">
              <a:solidFill>
                <a:schemeClr val="dk2"/>
              </a:solidFill>
            </a:endParaRPr>
          </a:p>
          <a:p>
            <a:pPr indent="0" lvl="0" marL="0" rtl="0" algn="ctr">
              <a:spcBef>
                <a:spcPts val="0"/>
              </a:spcBef>
              <a:spcAft>
                <a:spcPts val="0"/>
              </a:spcAft>
              <a:buNone/>
            </a:pPr>
            <a:r>
              <a:t/>
            </a:r>
            <a:endParaRPr sz="3400">
              <a:solidFill>
                <a:schemeClr val="dk2"/>
              </a:solidFill>
            </a:endParaRPr>
          </a:p>
          <a:p>
            <a:pPr indent="0" lvl="0" marL="0" rtl="0" algn="ctr">
              <a:spcBef>
                <a:spcPts val="0"/>
              </a:spcBef>
              <a:spcAft>
                <a:spcPts val="0"/>
              </a:spcAft>
              <a:buNone/>
            </a:pPr>
            <a:r>
              <a:rPr lang="en" sz="3400">
                <a:solidFill>
                  <a:schemeClr val="dk2"/>
                </a:solidFill>
              </a:rPr>
              <a:t>Governments have a </a:t>
            </a:r>
            <a:r>
              <a:rPr b="1" lang="en" sz="3400">
                <a:solidFill>
                  <a:schemeClr val="dk2"/>
                </a:solidFill>
              </a:rPr>
              <a:t>leading role</a:t>
            </a:r>
            <a:r>
              <a:rPr lang="en" sz="3400">
                <a:solidFill>
                  <a:schemeClr val="dk2"/>
                </a:solidFill>
              </a:rPr>
              <a:t> in improving things </a:t>
            </a:r>
            <a:endParaRPr sz="3400">
              <a:solidFill>
                <a:schemeClr val="dk2"/>
              </a:solidFill>
            </a:endParaRPr>
          </a:p>
          <a:p>
            <a:pPr indent="0" lvl="0" marL="0" rtl="0" algn="ctr">
              <a:spcBef>
                <a:spcPts val="0"/>
              </a:spcBef>
              <a:spcAft>
                <a:spcPts val="0"/>
              </a:spcAft>
              <a:buNone/>
            </a:pPr>
            <a:r>
              <a:rPr b="1" lang="en" sz="3400">
                <a:solidFill>
                  <a:schemeClr val="dk2"/>
                </a:solidFill>
              </a:rPr>
              <a:t>(industry is not going to do it)</a:t>
            </a:r>
            <a:endParaRPr b="1" sz="34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nvSpPr>
        <p:spPr>
          <a:xfrm>
            <a:off x="121750" y="-66975"/>
            <a:ext cx="8954100" cy="529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2"/>
                </a:solidFill>
              </a:rPr>
              <a:t>Email as a (former) digital commons</a:t>
            </a:r>
            <a:endParaRPr sz="26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Open standards!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Many open source implementations!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No need to join any structure or entity to take part!</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2025 reality</a:t>
            </a:r>
            <a:r>
              <a:rPr lang="en" sz="1800">
                <a:solidFill>
                  <a:schemeClr val="dk2"/>
                </a:solidFill>
              </a:rPr>
              <a:t>: less than 95% of your email arrives, unless you are a customer of Microsoft, Google, Apple or Amazon</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Big players </a:t>
            </a:r>
            <a:r>
              <a:rPr lang="en" sz="1800">
                <a:solidFill>
                  <a:schemeClr val="dk2"/>
                </a:solidFill>
              </a:rPr>
              <a:t>randomly</a:t>
            </a:r>
            <a:r>
              <a:rPr lang="en" sz="1800">
                <a:solidFill>
                  <a:schemeClr val="dk2"/>
                </a:solidFill>
              </a:rPr>
              <a:t> block non-big player email</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No recourse</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No appeal</a:t>
            </a:r>
            <a:endParaRPr sz="1800">
              <a:solidFill>
                <a:schemeClr val="dk2"/>
              </a:solidFill>
            </a:endParaRPr>
          </a:p>
          <a:p>
            <a:pPr indent="-342900" lvl="1" marL="914400" rtl="0" algn="l">
              <a:spcBef>
                <a:spcPts val="0"/>
              </a:spcBef>
              <a:spcAft>
                <a:spcPts val="0"/>
              </a:spcAft>
              <a:buClr>
                <a:schemeClr val="dk2"/>
              </a:buClr>
              <a:buSzPts val="1800"/>
              <a:buChar char="○"/>
            </a:pPr>
            <a:r>
              <a:rPr b="1" lang="en" sz="1800">
                <a:solidFill>
                  <a:schemeClr val="dk2"/>
                </a:solidFill>
              </a:rPr>
              <a:t>No communication even</a:t>
            </a:r>
            <a:endParaRPr b="1"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They blame you, and ridicule you for not </a:t>
            </a:r>
            <a:r>
              <a:rPr lang="en" sz="1800">
                <a:solidFill>
                  <a:schemeClr val="dk2"/>
                </a:solidFill>
              </a:rPr>
              <a:t>sticking</a:t>
            </a:r>
            <a:r>
              <a:rPr lang="en" sz="1800">
                <a:solidFill>
                  <a:schemeClr val="dk2"/>
                </a:solidFill>
              </a:rPr>
              <a:t> to their secret rules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Effectively, email is now a walled garden </a:t>
            </a:r>
            <a:endParaRPr b="1"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Unless you can stand to sometimes not be able to email</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Or are ok with losing 5% of your messages</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nvSpPr>
        <p:spPr>
          <a:xfrm>
            <a:off x="395650" y="109575"/>
            <a:ext cx="8223600" cy="47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2"/>
                </a:solidFill>
              </a:rPr>
              <a:t>For successful Digital Commons </a:t>
            </a:r>
            <a:r>
              <a:rPr b="1" lang="en" sz="2300">
                <a:solidFill>
                  <a:schemeClr val="dk2"/>
                </a:solidFill>
              </a:rPr>
              <a:t>use</a:t>
            </a:r>
            <a:r>
              <a:rPr lang="en" sz="2300">
                <a:solidFill>
                  <a:schemeClr val="dk2"/>
                </a:solidFill>
              </a:rPr>
              <a:t>:</a:t>
            </a:r>
            <a:endParaRPr sz="2300">
              <a:solidFill>
                <a:schemeClr val="dk2"/>
              </a:solidFill>
            </a:endParaRPr>
          </a:p>
          <a:p>
            <a:pPr indent="0" lvl="0" marL="0" rtl="0" algn="l">
              <a:spcBef>
                <a:spcPts val="0"/>
              </a:spcBef>
              <a:spcAft>
                <a:spcPts val="0"/>
              </a:spcAft>
              <a:buNone/>
            </a:pPr>
            <a:r>
              <a:t/>
            </a:r>
            <a:endParaRPr sz="2300">
              <a:solidFill>
                <a:schemeClr val="dk2"/>
              </a:solidFill>
            </a:endParaRPr>
          </a:p>
          <a:p>
            <a:pPr indent="-374650" lvl="0" marL="457200" rtl="0" algn="l">
              <a:spcBef>
                <a:spcPts val="0"/>
              </a:spcBef>
              <a:spcAft>
                <a:spcPts val="0"/>
              </a:spcAft>
              <a:buClr>
                <a:schemeClr val="dk2"/>
              </a:buClr>
              <a:buSzPts val="2300"/>
              <a:buAutoNum type="arabicParenR"/>
            </a:pPr>
            <a:r>
              <a:rPr lang="en" sz="2300">
                <a:solidFill>
                  <a:schemeClr val="dk2"/>
                </a:solidFill>
              </a:rPr>
              <a:t>Open technology / standards (🤩)</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AutoNum type="arabicParenR"/>
            </a:pPr>
            <a:r>
              <a:rPr lang="en" sz="2300">
                <a:solidFill>
                  <a:schemeClr val="dk2"/>
                </a:solidFill>
              </a:rPr>
              <a:t>Open implementations (😊)</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AutoNum type="arabicParenR"/>
            </a:pPr>
            <a:r>
              <a:rPr b="1" lang="en" sz="2300">
                <a:solidFill>
                  <a:schemeClr val="dk2"/>
                </a:solidFill>
              </a:rPr>
              <a:t>No</a:t>
            </a:r>
            <a:r>
              <a:rPr lang="en" sz="2300">
                <a:solidFill>
                  <a:schemeClr val="dk2"/>
                </a:solidFill>
              </a:rPr>
              <a:t> gatekeepers, or gatekeepers with </a:t>
            </a:r>
            <a:r>
              <a:rPr b="1" lang="en" sz="2300">
                <a:solidFill>
                  <a:schemeClr val="dk2"/>
                </a:solidFill>
              </a:rPr>
              <a:t>open governance </a:t>
            </a:r>
            <a:br>
              <a:rPr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AutoNum type="arabicParenR"/>
            </a:pPr>
            <a:r>
              <a:rPr lang="en" sz="2300">
                <a:solidFill>
                  <a:schemeClr val="dk2"/>
                </a:solidFill>
              </a:rPr>
              <a:t>(Also) provided </a:t>
            </a:r>
            <a:r>
              <a:rPr b="1" lang="en" sz="2300">
                <a:solidFill>
                  <a:schemeClr val="dk2"/>
                </a:solidFill>
              </a:rPr>
              <a:t>as a service, or with integrator (😕)</a:t>
            </a:r>
            <a:br>
              <a:rPr b="1"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AutoNum type="arabicParenR"/>
            </a:pPr>
            <a:r>
              <a:rPr lang="en" sz="2300">
                <a:solidFill>
                  <a:schemeClr val="dk2"/>
                </a:solidFill>
              </a:rPr>
              <a:t>With </a:t>
            </a:r>
            <a:r>
              <a:rPr b="1" lang="en" sz="2300">
                <a:solidFill>
                  <a:schemeClr val="dk2"/>
                </a:solidFill>
              </a:rPr>
              <a:t>actual marketing and sales (😬)</a:t>
            </a:r>
            <a:br>
              <a:rPr b="1" lang="en" sz="2300">
                <a:solidFill>
                  <a:schemeClr val="dk2"/>
                </a:solidFill>
              </a:rPr>
            </a:br>
            <a:endParaRPr sz="2300">
              <a:solidFill>
                <a:schemeClr val="dk2"/>
              </a:solidFill>
            </a:endParaRPr>
          </a:p>
          <a:p>
            <a:pPr indent="-374650" lvl="0" marL="457200" rtl="0" algn="l">
              <a:spcBef>
                <a:spcPts val="0"/>
              </a:spcBef>
              <a:spcAft>
                <a:spcPts val="0"/>
              </a:spcAft>
              <a:buClr>
                <a:schemeClr val="dk2"/>
              </a:buClr>
              <a:buSzPts val="2300"/>
              <a:buAutoNum type="arabicParenR"/>
            </a:pPr>
            <a:r>
              <a:rPr b="1" lang="en" sz="2300">
                <a:solidFill>
                  <a:schemeClr val="dk2"/>
                </a:solidFill>
              </a:rPr>
              <a:t>Good without excuses (😡)</a:t>
            </a:r>
            <a:endParaRPr b="1" sz="2300">
              <a:solidFill>
                <a:schemeClr val="dk2"/>
              </a:solidFill>
            </a:endParaRPr>
          </a:p>
        </p:txBody>
      </p:sp>
      <p:cxnSp>
        <p:nvCxnSpPr>
          <p:cNvPr id="301" name="Google Shape;301;p43"/>
          <p:cNvCxnSpPr/>
          <p:nvPr/>
        </p:nvCxnSpPr>
        <p:spPr>
          <a:xfrm>
            <a:off x="206950" y="2793925"/>
            <a:ext cx="86496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4"/>
          <p:cNvPicPr preferRelativeResize="0"/>
          <p:nvPr/>
        </p:nvPicPr>
        <p:blipFill>
          <a:blip r:embed="rId3">
            <a:alphaModFix/>
          </a:blip>
          <a:stretch>
            <a:fillRect/>
          </a:stretch>
        </p:blipFill>
        <p:spPr>
          <a:xfrm>
            <a:off x="152400" y="-36296"/>
            <a:ext cx="8839199" cy="4351235"/>
          </a:xfrm>
          <a:prstGeom prst="rect">
            <a:avLst/>
          </a:prstGeom>
          <a:noFill/>
          <a:ln>
            <a:noFill/>
          </a:ln>
        </p:spPr>
      </p:pic>
      <p:sp>
        <p:nvSpPr>
          <p:cNvPr id="307" name="Google Shape;307;p44"/>
          <p:cNvSpPr txBox="1"/>
          <p:nvPr/>
        </p:nvSpPr>
        <p:spPr>
          <a:xfrm>
            <a:off x="40200" y="4375800"/>
            <a:ext cx="9063600" cy="8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chemeClr val="dk1"/>
                </a:solidFill>
                <a:highlight>
                  <a:srgbClr val="FFFFFF"/>
                </a:highlight>
                <a:latin typeface="Open Sans"/>
                <a:ea typeface="Open Sans"/>
                <a:cs typeface="Open Sans"/>
                <a:sym typeface="Open Sans"/>
              </a:rPr>
              <a:t>At the first “your stuff is weird, why is it like this,” you’ve lost almost everyone. </a:t>
            </a:r>
            <a:r>
              <a:rPr b="1" lang="en" sz="1350">
                <a:solidFill>
                  <a:schemeClr val="dk1"/>
                </a:solidFill>
                <a:highlight>
                  <a:srgbClr val="FFFFFF"/>
                </a:highlight>
                <a:latin typeface="Open Sans"/>
                <a:ea typeface="Open Sans"/>
                <a:cs typeface="Open Sans"/>
                <a:sym typeface="Open Sans"/>
              </a:rPr>
              <a:t>You get </a:t>
            </a:r>
            <a:r>
              <a:rPr b="1" i="1" lang="en" sz="1350">
                <a:solidFill>
                  <a:schemeClr val="dk1"/>
                </a:solidFill>
                <a:highlight>
                  <a:srgbClr val="FFFFFF"/>
                </a:highlight>
                <a:latin typeface="Open Sans"/>
                <a:ea typeface="Open Sans"/>
                <a:cs typeface="Open Sans"/>
                <a:sym typeface="Open Sans"/>
              </a:rPr>
              <a:t>no credit</a:t>
            </a:r>
            <a:r>
              <a:rPr b="1" lang="en" sz="1350">
                <a:solidFill>
                  <a:schemeClr val="dk1"/>
                </a:solidFill>
                <a:highlight>
                  <a:srgbClr val="FFFFFF"/>
                </a:highlight>
                <a:latin typeface="Open Sans"/>
                <a:ea typeface="Open Sans"/>
                <a:cs typeface="Open Sans"/>
                <a:sym typeface="Open Sans"/>
              </a:rPr>
              <a:t> just because your solution is European or Open Source or both</a:t>
            </a:r>
            <a:r>
              <a:rPr lang="en" sz="1350">
                <a:solidFill>
                  <a:schemeClr val="dk1"/>
                </a:solidFill>
                <a:highlight>
                  <a:srgbClr val="FFFFFF"/>
                </a:highlight>
                <a:latin typeface="Open Sans"/>
                <a:ea typeface="Open Sans"/>
                <a:cs typeface="Open Sans"/>
                <a:sym typeface="Open Sans"/>
              </a:rPr>
              <a:t>. Quite the opposite. Your stuff has to be more beautiful and easier to use than what Microsoft and Google offer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nvSpPr>
        <p:spPr>
          <a:xfrm>
            <a:off x="17825" y="1879524"/>
            <a:ext cx="35061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Open standards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Open software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Governance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As a service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Marketing/Sales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“Smooth, no excuses”</a:t>
            </a:r>
            <a:endParaRPr sz="1800">
              <a:solidFill>
                <a:schemeClr val="dk2"/>
              </a:solidFill>
            </a:endParaRPr>
          </a:p>
        </p:txBody>
      </p:sp>
      <p:sp>
        <p:nvSpPr>
          <p:cNvPr id="313" name="Google Shape;313;p45"/>
          <p:cNvSpPr txBox="1"/>
          <p:nvPr/>
        </p:nvSpPr>
        <p:spPr>
          <a:xfrm>
            <a:off x="2592825" y="1879525"/>
            <a:ext cx="6513300" cy="330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				✅				✅		</a:t>
            </a:r>
            <a:endParaRPr sz="1800">
              <a:solidFill>
                <a:schemeClr val="dk2"/>
              </a:solidFill>
            </a:endParaRPr>
          </a:p>
          <a:p>
            <a:pPr indent="0" lvl="0" marL="0" rtl="0" algn="l">
              <a:spcBef>
                <a:spcPts val="0"/>
              </a:spcBef>
              <a:spcAft>
                <a:spcPts val="0"/>
              </a:spcAft>
              <a:buNone/>
            </a:pPr>
            <a:r>
              <a:rPr lang="en" sz="1800">
                <a:solidFill>
                  <a:schemeClr val="dk2"/>
                </a:solidFill>
              </a:rPr>
              <a:t>✅				✅				✅				✅</a:t>
            </a:r>
            <a:br>
              <a:rPr lang="en" sz="1800">
                <a:solidFill>
                  <a:schemeClr val="dk2"/>
                </a:solidFill>
              </a:rPr>
            </a:br>
            <a:br>
              <a:rPr lang="en" sz="1800">
                <a:solidFill>
                  <a:schemeClr val="dk2"/>
                </a:solidFill>
              </a:rPr>
            </a:br>
            <a:r>
              <a:rPr lang="en" sz="1800">
                <a:solidFill>
                  <a:schemeClr val="dk2"/>
                </a:solidFill>
              </a:rPr>
              <a:t>✅				✅				✅				✅</a:t>
            </a:r>
            <a:br>
              <a:rPr lang="en" sz="1800">
                <a:solidFill>
                  <a:schemeClr val="dk2"/>
                </a:solidFill>
              </a:rPr>
            </a:br>
            <a:br>
              <a:rPr lang="en" sz="1800">
                <a:solidFill>
                  <a:schemeClr val="dk2"/>
                </a:solidFill>
              </a:rPr>
            </a:br>
            <a:r>
              <a:rPr lang="en" sz="1800">
                <a:solidFill>
                  <a:schemeClr val="dk2"/>
                </a:solidFill>
              </a:rPr>
              <a:t>✅				?				</a:t>
            </a:r>
            <a:r>
              <a:rPr b="1" lang="en" sz="1800">
                <a:solidFill>
                  <a:schemeClr val="dk2"/>
                </a:solidFill>
              </a:rPr>
              <a:t>😕				</a:t>
            </a:r>
            <a:r>
              <a:rPr lang="en" sz="1800">
                <a:solidFill>
                  <a:srgbClr val="FF0000"/>
                </a:solidFill>
              </a:rPr>
              <a:t>X</a:t>
            </a:r>
            <a:br>
              <a:rPr lang="en" sz="1800">
                <a:solidFill>
                  <a:schemeClr val="dk2"/>
                </a:solidFill>
              </a:rPr>
            </a:br>
            <a:endParaRPr sz="1800">
              <a:solidFill>
                <a:schemeClr val="dk2"/>
              </a:solidFill>
            </a:endParaRPr>
          </a:p>
          <a:p>
            <a:pPr indent="0" lvl="0" marL="0" rtl="0" algn="l">
              <a:spcBef>
                <a:spcPts val="0"/>
              </a:spcBef>
              <a:spcAft>
                <a:spcPts val="0"/>
              </a:spcAft>
              <a:buClr>
                <a:schemeClr val="dk1"/>
              </a:buClr>
              <a:buSzPts val="1100"/>
              <a:buFont typeface="Arial"/>
              <a:buNone/>
            </a:pPr>
            <a:r>
              <a:rPr b="1" lang="en" sz="1800">
                <a:solidFill>
                  <a:schemeClr val="dk2"/>
                </a:solidFill>
              </a:rPr>
              <a:t>😕</a:t>
            </a:r>
            <a:r>
              <a:rPr b="1" lang="en" sz="2300">
                <a:solidFill>
                  <a:schemeClr val="dk2"/>
                </a:solidFill>
              </a:rPr>
              <a:t>				</a:t>
            </a:r>
            <a:r>
              <a:rPr lang="en" sz="1800">
                <a:solidFill>
                  <a:schemeClr val="dk2"/>
                </a:solidFill>
              </a:rPr>
              <a:t>?				</a:t>
            </a:r>
            <a:r>
              <a:rPr lang="en" sz="1800">
                <a:solidFill>
                  <a:srgbClr val="FF0000"/>
                </a:solidFill>
              </a:rPr>
              <a:t>X				X&gt;</a:t>
            </a:r>
            <a:r>
              <a:rPr lang="en" sz="1800">
                <a:solidFill>
                  <a:schemeClr val="dk2"/>
                </a:solidFill>
              </a:rPr>
              <a:t>✅</a:t>
            </a:r>
            <a:br>
              <a:rPr lang="en" sz="1800">
                <a:solidFill>
                  <a:schemeClr val="dk2"/>
                </a:solidFill>
              </a:rPr>
            </a:br>
            <a:br>
              <a:rPr lang="en" sz="1800">
                <a:solidFill>
                  <a:schemeClr val="dk2"/>
                </a:solidFill>
              </a:rPr>
            </a:br>
            <a:r>
              <a:rPr lang="en" sz="1800">
                <a:solidFill>
                  <a:schemeClr val="dk2"/>
                </a:solidFill>
              </a:rPr>
              <a:t>				</a:t>
            </a:r>
            <a:r>
              <a:rPr lang="en" sz="1800">
                <a:solidFill>
                  <a:srgbClr val="FF0000"/>
                </a:solidFill>
              </a:rPr>
              <a:t>X</a:t>
            </a:r>
            <a:r>
              <a:rPr lang="en" sz="1800">
                <a:solidFill>
                  <a:schemeClr val="dk2"/>
                </a:solidFill>
              </a:rPr>
              <a:t>				✅				</a:t>
            </a:r>
            <a:r>
              <a:rPr lang="en" sz="1800">
                <a:solidFill>
                  <a:srgbClr val="FF0000"/>
                </a:solidFill>
              </a:rPr>
              <a:t>X</a:t>
            </a:r>
            <a:endParaRPr sz="1800">
              <a:solidFill>
                <a:schemeClr val="dk2"/>
              </a:solidFill>
            </a:endParaRPr>
          </a:p>
        </p:txBody>
      </p:sp>
      <p:pic>
        <p:nvPicPr>
          <p:cNvPr id="314" name="Google Shape;314;p45"/>
          <p:cNvPicPr preferRelativeResize="0"/>
          <p:nvPr/>
        </p:nvPicPr>
        <p:blipFill rotWithShape="1">
          <a:blip r:embed="rId3">
            <a:alphaModFix/>
          </a:blip>
          <a:srcRect b="24307" l="22406" r="25362" t="23461"/>
          <a:stretch/>
        </p:blipFill>
        <p:spPr>
          <a:xfrm>
            <a:off x="2178675" y="0"/>
            <a:ext cx="1503500" cy="1503475"/>
          </a:xfrm>
          <a:prstGeom prst="rect">
            <a:avLst/>
          </a:prstGeom>
          <a:noFill/>
          <a:ln>
            <a:noFill/>
          </a:ln>
        </p:spPr>
      </p:pic>
      <p:pic>
        <p:nvPicPr>
          <p:cNvPr id="315" name="Google Shape;315;p45"/>
          <p:cNvPicPr preferRelativeResize="0"/>
          <p:nvPr/>
        </p:nvPicPr>
        <p:blipFill>
          <a:blip r:embed="rId4">
            <a:alphaModFix/>
          </a:blip>
          <a:stretch>
            <a:fillRect/>
          </a:stretch>
        </p:blipFill>
        <p:spPr>
          <a:xfrm>
            <a:off x="3931975" y="572275"/>
            <a:ext cx="1631375" cy="358900"/>
          </a:xfrm>
          <a:prstGeom prst="rect">
            <a:avLst/>
          </a:prstGeom>
          <a:noFill/>
          <a:ln>
            <a:noFill/>
          </a:ln>
        </p:spPr>
      </p:pic>
      <p:pic>
        <p:nvPicPr>
          <p:cNvPr id="316" name="Google Shape;316;p45"/>
          <p:cNvPicPr preferRelativeResize="0"/>
          <p:nvPr/>
        </p:nvPicPr>
        <p:blipFill>
          <a:blip r:embed="rId5">
            <a:alphaModFix/>
          </a:blip>
          <a:stretch>
            <a:fillRect/>
          </a:stretch>
        </p:blipFill>
        <p:spPr>
          <a:xfrm>
            <a:off x="5703575" y="384263"/>
            <a:ext cx="2266000" cy="734925"/>
          </a:xfrm>
          <a:prstGeom prst="rect">
            <a:avLst/>
          </a:prstGeom>
          <a:noFill/>
          <a:ln>
            <a:noFill/>
          </a:ln>
        </p:spPr>
      </p:pic>
      <p:pic>
        <p:nvPicPr>
          <p:cNvPr id="317" name="Google Shape;317;p45"/>
          <p:cNvPicPr preferRelativeResize="0"/>
          <p:nvPr/>
        </p:nvPicPr>
        <p:blipFill>
          <a:blip r:embed="rId6">
            <a:alphaModFix/>
          </a:blip>
          <a:stretch>
            <a:fillRect/>
          </a:stretch>
        </p:blipFill>
        <p:spPr>
          <a:xfrm>
            <a:off x="8109798" y="438399"/>
            <a:ext cx="584376" cy="626675"/>
          </a:xfrm>
          <a:prstGeom prst="rect">
            <a:avLst/>
          </a:prstGeom>
          <a:noFill/>
          <a:ln>
            <a:noFill/>
          </a:ln>
        </p:spPr>
      </p:pic>
      <p:sp>
        <p:nvSpPr>
          <p:cNvPr id="318" name="Google Shape;318;p45"/>
          <p:cNvSpPr txBox="1"/>
          <p:nvPr/>
        </p:nvSpPr>
        <p:spPr>
          <a:xfrm>
            <a:off x="121750" y="243475"/>
            <a:ext cx="1753200" cy="11544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FF0000"/>
                </a:solidFill>
              </a:rPr>
              <a:t>I love all these projects</a:t>
            </a:r>
            <a:endParaRPr b="1" sz="2100">
              <a:solidFill>
                <a:srgbClr val="FF0000"/>
              </a:solidFill>
            </a:endParaRPr>
          </a:p>
        </p:txBody>
      </p:sp>
      <p:cxnSp>
        <p:nvCxnSpPr>
          <p:cNvPr id="319" name="Google Shape;319;p45"/>
          <p:cNvCxnSpPr/>
          <p:nvPr/>
        </p:nvCxnSpPr>
        <p:spPr>
          <a:xfrm>
            <a:off x="17825" y="3495775"/>
            <a:ext cx="86496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nvSpPr>
        <p:spPr>
          <a:xfrm>
            <a:off x="383475" y="322600"/>
            <a:ext cx="76878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What to do?</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Building a European community of public, private and civic stakeholders</a:t>
            </a:r>
            <a:endParaRPr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Facilitating</a:t>
            </a:r>
            <a:r>
              <a:rPr lang="en" sz="1800">
                <a:solidFill>
                  <a:schemeClr val="dk2"/>
                </a:solidFill>
              </a:rPr>
              <a:t> access to funding, including via a physical and online one-stop-shop and expertise hub</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Offering legal and </a:t>
            </a:r>
            <a:r>
              <a:rPr b="1" lang="en" sz="1800">
                <a:solidFill>
                  <a:schemeClr val="dk2"/>
                </a:solidFill>
              </a:rPr>
              <a:t>technical</a:t>
            </a:r>
            <a:r>
              <a:rPr lang="en" sz="1800">
                <a:solidFill>
                  <a:schemeClr val="dk2"/>
                </a:solidFill>
              </a:rPr>
              <a:t> support for maintenance and scaling</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Providing policy advice and </a:t>
            </a:r>
            <a:r>
              <a:rPr b="1" lang="en" sz="1800">
                <a:solidFill>
                  <a:schemeClr val="dk2"/>
                </a:solidFill>
              </a:rPr>
              <a:t>awareness-raising</a:t>
            </a:r>
            <a:endParaRPr b="1"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Coordinating and participating in </a:t>
            </a:r>
            <a:r>
              <a:rPr b="1" lang="en" sz="1800">
                <a:solidFill>
                  <a:schemeClr val="dk2"/>
                </a:solidFill>
              </a:rPr>
              <a:t>concrete</a:t>
            </a:r>
            <a:r>
              <a:rPr lang="en" sz="1800">
                <a:solidFill>
                  <a:schemeClr val="dk2"/>
                </a:solidFill>
              </a:rPr>
              <a:t> multi-country projects anchored in digital commons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Hand out an award!</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I have a few recommendations</a:t>
            </a:r>
            <a:endParaRPr sz="18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7"/>
          <p:cNvSpPr txBox="1"/>
          <p:nvPr/>
        </p:nvSpPr>
        <p:spPr>
          <a:xfrm>
            <a:off x="0" y="112725"/>
            <a:ext cx="9144000" cy="4617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Governments very much DO NOT like to be the first to do something</a:t>
            </a:r>
            <a:br>
              <a:rPr lang="en" sz="1800">
                <a:solidFill>
                  <a:schemeClr val="dk2"/>
                </a:solidFill>
              </a:rPr>
            </a:b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Find champions in use of OpenStreetmap, PeerTube, BigBlueButton/Jitsi, Mastodon etc and </a:t>
            </a:r>
            <a:r>
              <a:rPr b="1" lang="en" sz="1800">
                <a:solidFill>
                  <a:schemeClr val="dk2"/>
                </a:solidFill>
              </a:rPr>
              <a:t>promote their good work</a:t>
            </a:r>
            <a:endParaRPr b="1" sz="1800">
              <a:solidFill>
                <a:schemeClr val="dk2"/>
              </a:solidFill>
            </a:endParaRPr>
          </a:p>
          <a:p>
            <a:pPr indent="-342900" lvl="1" marL="914400" rtl="0" algn="l">
              <a:spcBef>
                <a:spcPts val="0"/>
              </a:spcBef>
              <a:spcAft>
                <a:spcPts val="0"/>
              </a:spcAft>
              <a:buClr>
                <a:schemeClr val="dk2"/>
              </a:buClr>
              <a:buSzPts val="1800"/>
              <a:buChar char="○"/>
            </a:pPr>
            <a:r>
              <a:rPr b="1" lang="en" sz="1800">
                <a:solidFill>
                  <a:schemeClr val="dk2"/>
                </a:solidFill>
              </a:rPr>
              <a:t>Norm setting</a:t>
            </a:r>
            <a:r>
              <a:rPr lang="en" sz="1800">
                <a:solidFill>
                  <a:schemeClr val="dk2"/>
                </a:solidFill>
              </a:rPr>
              <a:t>: DC-EDIC should be a l</a:t>
            </a:r>
            <a:r>
              <a:rPr lang="en" sz="1800">
                <a:solidFill>
                  <a:schemeClr val="dk2"/>
                </a:solidFill>
              </a:rPr>
              <a:t>iving example of Digital Commons!</a:t>
            </a:r>
            <a:br>
              <a:rPr b="1"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Current Digital Commons </a:t>
            </a:r>
            <a:r>
              <a:rPr lang="en" sz="1800">
                <a:solidFill>
                  <a:schemeClr val="dk2"/>
                </a:solidFill>
              </a:rPr>
              <a:t>community</a:t>
            </a:r>
            <a:r>
              <a:rPr lang="en" sz="1800">
                <a:solidFill>
                  <a:schemeClr val="dk2"/>
                </a:solidFill>
              </a:rPr>
              <a:t> </a:t>
            </a:r>
            <a:r>
              <a:rPr lang="en" sz="1800">
                <a:solidFill>
                  <a:schemeClr val="dk2"/>
                </a:solidFill>
              </a:rPr>
              <a:t>very</a:t>
            </a:r>
            <a:r>
              <a:rPr lang="en" sz="1800">
                <a:solidFill>
                  <a:schemeClr val="dk2"/>
                </a:solidFill>
              </a:rPr>
              <a:t> idealistic (as they should be)</a:t>
            </a:r>
            <a:br>
              <a:rPr lang="en" sz="1800">
                <a:solidFill>
                  <a:schemeClr val="dk2"/>
                </a:solidFill>
              </a:rPr>
            </a:b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Educate them on what </a:t>
            </a:r>
            <a:r>
              <a:rPr b="1" lang="en" sz="1800">
                <a:solidFill>
                  <a:schemeClr val="dk2"/>
                </a:solidFill>
              </a:rPr>
              <a:t>governments </a:t>
            </a:r>
            <a:r>
              <a:rPr b="1" lang="en" sz="1800" u="sng">
                <a:solidFill>
                  <a:schemeClr val="dk2"/>
                </a:solidFill>
              </a:rPr>
              <a:t>also</a:t>
            </a:r>
            <a:r>
              <a:rPr b="1" lang="en" sz="1800">
                <a:solidFill>
                  <a:schemeClr val="dk2"/>
                </a:solidFill>
              </a:rPr>
              <a:t> need</a:t>
            </a:r>
            <a:r>
              <a:rPr lang="en" sz="1800">
                <a:solidFill>
                  <a:schemeClr val="dk2"/>
                </a:solidFill>
              </a:rPr>
              <a:t> (which is not a free Mastodon server) and how users should not experience </a:t>
            </a:r>
            <a:r>
              <a:rPr b="1" lang="en" sz="1800">
                <a:solidFill>
                  <a:schemeClr val="dk2"/>
                </a:solidFill>
              </a:rPr>
              <a:t>barriers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Protect/rebuild the </a:t>
            </a:r>
            <a:r>
              <a:rPr b="1" lang="en" sz="1800">
                <a:solidFill>
                  <a:schemeClr val="dk2"/>
                </a:solidFill>
              </a:rPr>
              <a:t>email digital commons</a:t>
            </a:r>
            <a:r>
              <a:rPr lang="en" sz="1800">
                <a:solidFill>
                  <a:schemeClr val="dk2"/>
                </a:solidFill>
              </a:rPr>
              <a:t> by bundling delivery complaints to Digital Uncommons emailproviders, and providing publicity</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Educate governments to at least </a:t>
            </a:r>
            <a:r>
              <a:rPr b="1" lang="en" sz="1800">
                <a:solidFill>
                  <a:schemeClr val="dk2"/>
                </a:solidFill>
              </a:rPr>
              <a:t>ALSO</a:t>
            </a:r>
            <a:r>
              <a:rPr lang="en" sz="1800">
                <a:solidFill>
                  <a:schemeClr val="dk2"/>
                </a:solidFill>
              </a:rPr>
              <a:t> share their stuff on open platforms (no need to rip out everything first!)</a:t>
            </a:r>
            <a:endParaRPr sz="1800">
              <a:solidFill>
                <a:schemeClr val="dk2"/>
              </a:solidFill>
            </a:endParaRPr>
          </a:p>
        </p:txBody>
      </p:sp>
      <p:pic>
        <p:nvPicPr>
          <p:cNvPr id="330" name="Google Shape;330;p47"/>
          <p:cNvPicPr preferRelativeResize="0"/>
          <p:nvPr/>
        </p:nvPicPr>
        <p:blipFill>
          <a:blip r:embed="rId3">
            <a:alphaModFix/>
          </a:blip>
          <a:stretch>
            <a:fillRect/>
          </a:stretch>
        </p:blipFill>
        <p:spPr>
          <a:xfrm>
            <a:off x="3213956" y="4314852"/>
            <a:ext cx="432775" cy="464103"/>
          </a:xfrm>
          <a:prstGeom prst="rect">
            <a:avLst/>
          </a:prstGeom>
          <a:noFill/>
          <a:ln>
            <a:noFill/>
          </a:ln>
        </p:spPr>
      </p:pic>
      <p:pic>
        <p:nvPicPr>
          <p:cNvPr id="331" name="Google Shape;331;p47"/>
          <p:cNvPicPr preferRelativeResize="0"/>
          <p:nvPr/>
        </p:nvPicPr>
        <p:blipFill>
          <a:blip r:embed="rId4">
            <a:alphaModFix/>
          </a:blip>
          <a:stretch>
            <a:fillRect/>
          </a:stretch>
        </p:blipFill>
        <p:spPr>
          <a:xfrm>
            <a:off x="3852850" y="4367450"/>
            <a:ext cx="1631375" cy="358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48"/>
          <p:cNvPicPr preferRelativeResize="0"/>
          <p:nvPr/>
        </p:nvPicPr>
        <p:blipFill>
          <a:blip r:embed="rId3">
            <a:alphaModFix/>
          </a:blip>
          <a:stretch>
            <a:fillRect/>
          </a:stretch>
        </p:blipFill>
        <p:spPr>
          <a:xfrm>
            <a:off x="1670363" y="718500"/>
            <a:ext cx="5803275" cy="3621525"/>
          </a:xfrm>
          <a:prstGeom prst="rect">
            <a:avLst/>
          </a:prstGeom>
          <a:noFill/>
          <a:ln>
            <a:noFill/>
          </a:ln>
        </p:spPr>
      </p:pic>
      <p:sp>
        <p:nvSpPr>
          <p:cNvPr id="337" name="Google Shape;337;p48"/>
          <p:cNvSpPr txBox="1"/>
          <p:nvPr/>
        </p:nvSpPr>
        <p:spPr>
          <a:xfrm>
            <a:off x="95100" y="0"/>
            <a:ext cx="8953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t>"If you come at the king, you best not miss"</a:t>
            </a:r>
            <a:endParaRPr b="1" sz="2500"/>
          </a:p>
        </p:txBody>
      </p:sp>
      <p:sp>
        <p:nvSpPr>
          <p:cNvPr id="338" name="Google Shape;338;p48"/>
          <p:cNvSpPr txBox="1"/>
          <p:nvPr/>
        </p:nvSpPr>
        <p:spPr>
          <a:xfrm>
            <a:off x="1670400" y="4419145"/>
            <a:ext cx="5803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People, </a:t>
            </a:r>
            <a:r>
              <a:rPr b="1" lang="en" sz="1800">
                <a:solidFill>
                  <a:schemeClr val="dk2"/>
                </a:solidFill>
              </a:rPr>
              <a:t>rightfully</a:t>
            </a:r>
            <a:r>
              <a:rPr lang="en" sz="1800">
                <a:solidFill>
                  <a:schemeClr val="dk2"/>
                </a:solidFill>
              </a:rPr>
              <a:t>, hate any kind of IT change. You need to be a </a:t>
            </a:r>
            <a:r>
              <a:rPr b="1" lang="en" sz="1800">
                <a:solidFill>
                  <a:schemeClr val="dk2"/>
                </a:solidFill>
              </a:rPr>
              <a:t>huge success</a:t>
            </a:r>
            <a:r>
              <a:rPr lang="en" sz="1800">
                <a:solidFill>
                  <a:schemeClr val="dk2"/>
                </a:solidFill>
              </a:rPr>
              <a:t> to ram this through!</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txBox="1"/>
          <p:nvPr/>
        </p:nvSpPr>
        <p:spPr>
          <a:xfrm>
            <a:off x="413900" y="66950"/>
            <a:ext cx="8540100" cy="4894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Digital Commons are a </a:t>
            </a:r>
            <a:r>
              <a:rPr b="1" lang="en" sz="1800">
                <a:solidFill>
                  <a:schemeClr val="dk2"/>
                </a:solidFill>
              </a:rPr>
              <a:t>bigger goal</a:t>
            </a:r>
            <a:r>
              <a:rPr lang="en" sz="1800">
                <a:solidFill>
                  <a:schemeClr val="dk2"/>
                </a:solidFill>
              </a:rPr>
              <a:t> than Digital Autonomy, but they also get you </a:t>
            </a:r>
            <a:r>
              <a:rPr b="1" lang="en" sz="1800">
                <a:solidFill>
                  <a:schemeClr val="dk2"/>
                </a:solidFill>
              </a:rPr>
              <a:t>Digital Autonomy</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Currently almost everything is Digital Uncommons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Including government communications &amp; email</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There are great Digital Commons out there already, and the standards &amp; software are pretty good</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However for DC </a:t>
            </a:r>
            <a:r>
              <a:rPr b="1" lang="en" sz="1800">
                <a:solidFill>
                  <a:schemeClr val="dk2"/>
                </a:solidFill>
              </a:rPr>
              <a:t>success</a:t>
            </a:r>
            <a:r>
              <a:rPr lang="en" sz="1800">
                <a:solidFill>
                  <a:schemeClr val="dk2"/>
                </a:solidFill>
              </a:rPr>
              <a:t> we need more</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DC-EDIC is in a great place to address those gaps &amp; spin up the adoption &amp; improvement process, plus educate government &amp; industry</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Ponder addressing issues that are within reach first, and take over the world after that</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GOOD LUCK!</a:t>
            </a:r>
            <a:endParaRPr b="1"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0"/>
          <p:cNvSpPr txBox="1"/>
          <p:nvPr>
            <p:ph type="ctrTitle"/>
          </p:nvPr>
        </p:nvSpPr>
        <p:spPr>
          <a:xfrm>
            <a:off x="311708" y="-3222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Moving beyond the Digital Uncommons</a:t>
            </a:r>
            <a:endParaRPr/>
          </a:p>
        </p:txBody>
      </p:sp>
      <p:sp>
        <p:nvSpPr>
          <p:cNvPr id="349" name="Google Shape;349;p50"/>
          <p:cNvSpPr txBox="1"/>
          <p:nvPr>
            <p:ph idx="1" type="subTitle"/>
          </p:nvPr>
        </p:nvSpPr>
        <p:spPr>
          <a:xfrm>
            <a:off x="311700" y="4485375"/>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u="sng">
                <a:solidFill>
                  <a:schemeClr val="hlink"/>
                </a:solidFill>
                <a:hlinkClick r:id="rId3"/>
              </a:rPr>
              <a:t>bert@hubertnet.nl</a:t>
            </a:r>
            <a:r>
              <a:rPr lang="en"/>
              <a:t>   /        @bert_hubert@eupolicy.social </a:t>
            </a:r>
            <a:endParaRPr/>
          </a:p>
        </p:txBody>
      </p:sp>
      <p:pic>
        <p:nvPicPr>
          <p:cNvPr id="350" name="Google Shape;350;p50"/>
          <p:cNvPicPr preferRelativeResize="0"/>
          <p:nvPr/>
        </p:nvPicPr>
        <p:blipFill>
          <a:blip r:embed="rId4">
            <a:alphaModFix/>
          </a:blip>
          <a:stretch>
            <a:fillRect/>
          </a:stretch>
        </p:blipFill>
        <p:spPr>
          <a:xfrm>
            <a:off x="3761781" y="4649627"/>
            <a:ext cx="432775" cy="464103"/>
          </a:xfrm>
          <a:prstGeom prst="rect">
            <a:avLst/>
          </a:prstGeom>
          <a:noFill/>
          <a:ln>
            <a:noFill/>
          </a:ln>
        </p:spPr>
      </p:pic>
      <p:pic>
        <p:nvPicPr>
          <p:cNvPr id="351" name="Google Shape;351;p50"/>
          <p:cNvPicPr preferRelativeResize="0"/>
          <p:nvPr/>
        </p:nvPicPr>
        <p:blipFill>
          <a:blip r:embed="rId5">
            <a:alphaModFix/>
          </a:blip>
          <a:stretch>
            <a:fillRect/>
          </a:stretch>
        </p:blipFill>
        <p:spPr>
          <a:xfrm>
            <a:off x="3188400" y="1556247"/>
            <a:ext cx="2767201" cy="2767201"/>
          </a:xfrm>
          <a:prstGeom prst="rect">
            <a:avLst/>
          </a:prstGeom>
          <a:noFill/>
          <a:ln>
            <a:noFill/>
          </a:ln>
        </p:spPr>
      </p:pic>
      <p:sp>
        <p:nvSpPr>
          <p:cNvPr id="352" name="Google Shape;352;p50"/>
          <p:cNvSpPr txBox="1"/>
          <p:nvPr/>
        </p:nvSpPr>
        <p:spPr>
          <a:xfrm>
            <a:off x="2818950" y="4099875"/>
            <a:ext cx="3506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hlink"/>
                </a:solidFill>
                <a:hlinkClick r:id="rId6"/>
              </a:rPr>
              <a:t>https://berthub.eu/dc-edic</a:t>
            </a:r>
            <a:r>
              <a:rPr lang="en" sz="1800">
                <a:solidFill>
                  <a:schemeClr val="dk2"/>
                </a:solidFill>
              </a:rPr>
              <a:t> </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6"/>
          <p:cNvPicPr preferRelativeResize="0"/>
          <p:nvPr/>
        </p:nvPicPr>
        <p:blipFill>
          <a:blip r:embed="rId3">
            <a:alphaModFix/>
          </a:blip>
          <a:stretch>
            <a:fillRect/>
          </a:stretch>
        </p:blipFill>
        <p:spPr>
          <a:xfrm>
            <a:off x="0" y="0"/>
            <a:ext cx="8273692"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100660" y="104132"/>
            <a:ext cx="5032600" cy="673100"/>
          </a:xfrm>
          <a:prstGeom prst="rect">
            <a:avLst/>
          </a:prstGeom>
          <a:noFill/>
          <a:ln>
            <a:noFill/>
          </a:ln>
        </p:spPr>
      </p:pic>
      <p:pic>
        <p:nvPicPr>
          <p:cNvPr id="97" name="Google Shape;97;p17"/>
          <p:cNvPicPr preferRelativeResize="0"/>
          <p:nvPr/>
        </p:nvPicPr>
        <p:blipFill>
          <a:blip r:embed="rId4">
            <a:alphaModFix/>
          </a:blip>
          <a:stretch>
            <a:fillRect/>
          </a:stretch>
        </p:blipFill>
        <p:spPr>
          <a:xfrm>
            <a:off x="152400" y="1091157"/>
            <a:ext cx="8459695" cy="3899943"/>
          </a:xfrm>
          <a:prstGeom prst="rect">
            <a:avLst/>
          </a:prstGeom>
          <a:noFill/>
          <a:ln>
            <a:noFill/>
          </a:ln>
        </p:spPr>
      </p:pic>
      <p:sp>
        <p:nvSpPr>
          <p:cNvPr id="98" name="Google Shape;98;p17"/>
          <p:cNvSpPr txBox="1"/>
          <p:nvPr/>
        </p:nvSpPr>
        <p:spPr>
          <a:xfrm>
            <a:off x="7392025" y="140525"/>
            <a:ext cx="1752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chemeClr val="hlink"/>
                </a:solidFill>
                <a:hlinkClick r:id="rId5"/>
              </a:rPr>
              <a:t>opentk.nl</a:t>
            </a:r>
            <a:r>
              <a:rPr lang="en" sz="2700">
                <a:solidFill>
                  <a:schemeClr val="dk2"/>
                </a:solidFill>
              </a:rPr>
              <a:t> </a:t>
            </a:r>
            <a:endParaRPr sz="27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8"/>
          <p:cNvPicPr preferRelativeResize="0"/>
          <p:nvPr/>
        </p:nvPicPr>
        <p:blipFill>
          <a:blip r:embed="rId3">
            <a:alphaModFix/>
          </a:blip>
          <a:stretch>
            <a:fillRect/>
          </a:stretch>
        </p:blipFill>
        <p:spPr>
          <a:xfrm>
            <a:off x="7263" y="0"/>
            <a:ext cx="6753574" cy="3934300"/>
          </a:xfrm>
          <a:prstGeom prst="rect">
            <a:avLst/>
          </a:prstGeom>
          <a:noFill/>
          <a:ln>
            <a:noFill/>
          </a:ln>
        </p:spPr>
      </p:pic>
      <p:pic>
        <p:nvPicPr>
          <p:cNvPr id="104" name="Google Shape;104;p18"/>
          <p:cNvPicPr preferRelativeResize="0"/>
          <p:nvPr/>
        </p:nvPicPr>
        <p:blipFill>
          <a:blip r:embed="rId4">
            <a:alphaModFix/>
          </a:blip>
          <a:stretch>
            <a:fillRect/>
          </a:stretch>
        </p:blipFill>
        <p:spPr>
          <a:xfrm>
            <a:off x="6531079" y="3332825"/>
            <a:ext cx="2612925" cy="1810675"/>
          </a:xfrm>
          <a:prstGeom prst="rect">
            <a:avLst/>
          </a:prstGeom>
          <a:noFill/>
          <a:ln>
            <a:noFill/>
          </a:ln>
        </p:spPr>
      </p:pic>
      <p:sp>
        <p:nvSpPr>
          <p:cNvPr id="105" name="Google Shape;105;p18"/>
          <p:cNvSpPr txBox="1"/>
          <p:nvPr/>
        </p:nvSpPr>
        <p:spPr>
          <a:xfrm>
            <a:off x="1765100" y="4660075"/>
            <a:ext cx="323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5"/>
              </a:rPr>
              <a:t>https://galmon.eu/</a:t>
            </a:r>
            <a:r>
              <a:rPr lang="en" sz="1800">
                <a:solidFill>
                  <a:schemeClr val="dk2"/>
                </a:solidFill>
              </a:rPr>
              <a:t> </a:t>
            </a:r>
            <a:endParaRPr sz="1800">
              <a:solidFill>
                <a:schemeClr val="dk2"/>
              </a:solidFill>
            </a:endParaRPr>
          </a:p>
        </p:txBody>
      </p:sp>
      <p:pic>
        <p:nvPicPr>
          <p:cNvPr id="106" name="Google Shape;106;p18"/>
          <p:cNvPicPr preferRelativeResize="0"/>
          <p:nvPr/>
        </p:nvPicPr>
        <p:blipFill>
          <a:blip r:embed="rId6">
            <a:alphaModFix/>
          </a:blip>
          <a:stretch>
            <a:fillRect/>
          </a:stretch>
        </p:blipFill>
        <p:spPr>
          <a:xfrm>
            <a:off x="6913236" y="152400"/>
            <a:ext cx="2078362" cy="20887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9"/>
          <p:cNvPicPr preferRelativeResize="0"/>
          <p:nvPr/>
        </p:nvPicPr>
        <p:blipFill rotWithShape="1">
          <a:blip r:embed="rId3">
            <a:alphaModFix/>
          </a:blip>
          <a:srcRect b="0" l="24049" r="25404" t="0"/>
          <a:stretch/>
        </p:blipFill>
        <p:spPr>
          <a:xfrm>
            <a:off x="0" y="0"/>
            <a:ext cx="2599700" cy="5143500"/>
          </a:xfrm>
          <a:prstGeom prst="rect">
            <a:avLst/>
          </a:prstGeom>
          <a:noFill/>
          <a:ln>
            <a:noFill/>
          </a:ln>
        </p:spPr>
      </p:pic>
      <p:sp>
        <p:nvSpPr>
          <p:cNvPr id="112" name="Google Shape;112;p19"/>
          <p:cNvSpPr txBox="1"/>
          <p:nvPr/>
        </p:nvSpPr>
        <p:spPr>
          <a:xfrm>
            <a:off x="4698025" y="265000"/>
            <a:ext cx="4332900" cy="1776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Bare metal, 64 GB RAM, 1TB SSD</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Intel(R) Core(TM) i5-10500T CPU 6 cores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“500 euro/year”</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&lt;35W</a:t>
            </a:r>
            <a:endParaRPr sz="1800">
              <a:solidFill>
                <a:schemeClr val="dk2"/>
              </a:solidFill>
            </a:endParaRPr>
          </a:p>
          <a:p>
            <a:pPr indent="-342900" lvl="0" marL="457200" rtl="0" algn="l">
              <a:spcBef>
                <a:spcPts val="0"/>
              </a:spcBef>
              <a:spcAft>
                <a:spcPts val="0"/>
              </a:spcAft>
              <a:buClr>
                <a:schemeClr val="dk2"/>
              </a:buClr>
              <a:buSzPts val="1800"/>
              <a:buChar char="●"/>
            </a:pPr>
            <a:r>
              <a:rPr lang="en" sz="1800" u="sng">
                <a:solidFill>
                  <a:schemeClr val="hlink"/>
                </a:solidFill>
                <a:hlinkClick r:id="rId4"/>
              </a:rPr>
              <a:t>Galmon.eu</a:t>
            </a:r>
            <a:r>
              <a:rPr lang="en" sz="1800">
                <a:solidFill>
                  <a:schemeClr val="dk2"/>
                </a:solidFill>
              </a:rPr>
              <a:t>, </a:t>
            </a:r>
            <a:r>
              <a:rPr lang="en" sz="1800" u="sng">
                <a:solidFill>
                  <a:schemeClr val="hlink"/>
                </a:solidFill>
                <a:hlinkClick r:id="rId5"/>
              </a:rPr>
              <a:t>opentk.nl</a:t>
            </a:r>
            <a:r>
              <a:rPr lang="en" sz="1800">
                <a:solidFill>
                  <a:schemeClr val="dk2"/>
                </a:solidFill>
              </a:rPr>
              <a:t>, </a:t>
            </a:r>
            <a:r>
              <a:rPr lang="en" sz="1800" u="sng">
                <a:solidFill>
                  <a:schemeClr val="hlink"/>
                </a:solidFill>
                <a:hlinkClick r:id="rId6"/>
              </a:rPr>
              <a:t>berthub.eu/nlelec</a:t>
            </a:r>
            <a:r>
              <a:rPr lang="en" sz="1800">
                <a:solidFill>
                  <a:schemeClr val="dk2"/>
                </a:solidFill>
              </a:rPr>
              <a:t>, BAG conv </a:t>
            </a:r>
            <a:endParaRPr sz="1800">
              <a:solidFill>
                <a:schemeClr val="dk2"/>
              </a:solidFill>
            </a:endParaRPr>
          </a:p>
          <a:p>
            <a:pPr indent="0" lvl="0" marL="457200" rtl="0" algn="l">
              <a:spcBef>
                <a:spcPts val="0"/>
              </a:spcBef>
              <a:spcAft>
                <a:spcPts val="0"/>
              </a:spcAft>
              <a:buNone/>
            </a:pPr>
            <a:r>
              <a:t/>
            </a:r>
            <a:endParaRPr sz="1800">
              <a:solidFill>
                <a:schemeClr val="dk2"/>
              </a:solidFill>
            </a:endParaRPr>
          </a:p>
        </p:txBody>
      </p:sp>
      <p:pic>
        <p:nvPicPr>
          <p:cNvPr id="113" name="Google Shape;113;p19"/>
          <p:cNvPicPr preferRelativeResize="0"/>
          <p:nvPr/>
        </p:nvPicPr>
        <p:blipFill>
          <a:blip r:embed="rId7">
            <a:alphaModFix/>
          </a:blip>
          <a:stretch>
            <a:fillRect/>
          </a:stretch>
        </p:blipFill>
        <p:spPr>
          <a:xfrm>
            <a:off x="2692800" y="2583750"/>
            <a:ext cx="6451201" cy="2237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a:off x="1120531" y="0"/>
            <a:ext cx="6902938" cy="5143501"/>
          </a:xfrm>
          <a:prstGeom prst="rect">
            <a:avLst/>
          </a:prstGeom>
          <a:noFill/>
          <a:ln>
            <a:noFill/>
          </a:ln>
        </p:spPr>
      </p:pic>
      <p:pic>
        <p:nvPicPr>
          <p:cNvPr id="119" name="Google Shape;119;p20"/>
          <p:cNvPicPr preferRelativeResize="0"/>
          <p:nvPr/>
        </p:nvPicPr>
        <p:blipFill>
          <a:blip r:embed="rId4">
            <a:alphaModFix/>
          </a:blip>
          <a:stretch>
            <a:fillRect/>
          </a:stretch>
        </p:blipFill>
        <p:spPr>
          <a:xfrm>
            <a:off x="2073231" y="2249575"/>
            <a:ext cx="805404" cy="272489"/>
          </a:xfrm>
          <a:prstGeom prst="rect">
            <a:avLst/>
          </a:prstGeom>
          <a:noFill/>
          <a:ln>
            <a:noFill/>
          </a:ln>
        </p:spPr>
      </p:pic>
      <p:pic>
        <p:nvPicPr>
          <p:cNvPr id="120" name="Google Shape;120;p20"/>
          <p:cNvPicPr preferRelativeResize="0"/>
          <p:nvPr/>
        </p:nvPicPr>
        <p:blipFill>
          <a:blip r:embed="rId5">
            <a:alphaModFix/>
          </a:blip>
          <a:stretch>
            <a:fillRect/>
          </a:stretch>
        </p:blipFill>
        <p:spPr>
          <a:xfrm>
            <a:off x="2096345" y="2545178"/>
            <a:ext cx="770976" cy="461371"/>
          </a:xfrm>
          <a:prstGeom prst="rect">
            <a:avLst/>
          </a:prstGeom>
          <a:noFill/>
          <a:ln>
            <a:noFill/>
          </a:ln>
        </p:spPr>
      </p:pic>
      <p:pic>
        <p:nvPicPr>
          <p:cNvPr id="121" name="Google Shape;121;p20"/>
          <p:cNvPicPr preferRelativeResize="0"/>
          <p:nvPr/>
        </p:nvPicPr>
        <p:blipFill>
          <a:blip r:embed="rId6">
            <a:alphaModFix/>
          </a:blip>
          <a:stretch>
            <a:fillRect/>
          </a:stretch>
        </p:blipFill>
        <p:spPr>
          <a:xfrm>
            <a:off x="2924865" y="2384693"/>
            <a:ext cx="535217" cy="535206"/>
          </a:xfrm>
          <a:prstGeom prst="rect">
            <a:avLst/>
          </a:prstGeom>
          <a:noFill/>
          <a:ln>
            <a:noFill/>
          </a:ln>
        </p:spPr>
      </p:pic>
      <p:sp>
        <p:nvSpPr>
          <p:cNvPr id="122" name="Google Shape;122;p20"/>
          <p:cNvSpPr/>
          <p:nvPr/>
        </p:nvSpPr>
        <p:spPr>
          <a:xfrm rot="-944830">
            <a:off x="3352894" y="2249518"/>
            <a:ext cx="845638" cy="3044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123" name="Google Shape;123;p20"/>
          <p:cNvPicPr preferRelativeResize="0"/>
          <p:nvPr/>
        </p:nvPicPr>
        <p:blipFill>
          <a:blip r:embed="rId7">
            <a:alphaModFix/>
          </a:blip>
          <a:stretch>
            <a:fillRect/>
          </a:stretch>
        </p:blipFill>
        <p:spPr>
          <a:xfrm>
            <a:off x="5720759" y="2389363"/>
            <a:ext cx="482072" cy="489225"/>
          </a:xfrm>
          <a:prstGeom prst="rect">
            <a:avLst/>
          </a:prstGeom>
          <a:noFill/>
          <a:ln>
            <a:noFill/>
          </a:ln>
        </p:spPr>
      </p:pic>
      <p:pic>
        <p:nvPicPr>
          <p:cNvPr id="124" name="Google Shape;124;p20"/>
          <p:cNvPicPr preferRelativeResize="0"/>
          <p:nvPr/>
        </p:nvPicPr>
        <p:blipFill>
          <a:blip r:embed="rId8">
            <a:alphaModFix/>
          </a:blip>
          <a:stretch>
            <a:fillRect/>
          </a:stretch>
        </p:blipFill>
        <p:spPr>
          <a:xfrm>
            <a:off x="5504581" y="3049890"/>
            <a:ext cx="599225" cy="248200"/>
          </a:xfrm>
          <a:prstGeom prst="rect">
            <a:avLst/>
          </a:prstGeom>
          <a:noFill/>
          <a:ln>
            <a:noFill/>
          </a:ln>
        </p:spPr>
      </p:pic>
      <p:pic>
        <p:nvPicPr>
          <p:cNvPr id="125" name="Google Shape;125;p20"/>
          <p:cNvPicPr preferRelativeResize="0"/>
          <p:nvPr/>
        </p:nvPicPr>
        <p:blipFill>
          <a:blip r:embed="rId9">
            <a:alphaModFix/>
          </a:blip>
          <a:stretch>
            <a:fillRect/>
          </a:stretch>
        </p:blipFill>
        <p:spPr>
          <a:xfrm>
            <a:off x="5435083" y="2843106"/>
            <a:ext cx="738217" cy="272500"/>
          </a:xfrm>
          <a:prstGeom prst="rect">
            <a:avLst/>
          </a:prstGeom>
          <a:noFill/>
          <a:ln>
            <a:noFill/>
          </a:ln>
        </p:spPr>
      </p:pic>
      <p:pic>
        <p:nvPicPr>
          <p:cNvPr id="126" name="Google Shape;126;p20"/>
          <p:cNvPicPr preferRelativeResize="0"/>
          <p:nvPr/>
        </p:nvPicPr>
        <p:blipFill>
          <a:blip r:embed="rId10">
            <a:alphaModFix/>
          </a:blip>
          <a:stretch>
            <a:fillRect/>
          </a:stretch>
        </p:blipFill>
        <p:spPr>
          <a:xfrm>
            <a:off x="5720741" y="3200632"/>
            <a:ext cx="599224" cy="472244"/>
          </a:xfrm>
          <a:prstGeom prst="rect">
            <a:avLst/>
          </a:prstGeom>
          <a:noFill/>
          <a:ln>
            <a:noFill/>
          </a:ln>
        </p:spPr>
      </p:pic>
      <p:sp>
        <p:nvSpPr>
          <p:cNvPr id="127" name="Google Shape;127;p20"/>
          <p:cNvSpPr/>
          <p:nvPr/>
        </p:nvSpPr>
        <p:spPr>
          <a:xfrm rot="-9456186">
            <a:off x="4675714" y="2427347"/>
            <a:ext cx="1227494" cy="30441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128" name="Google Shape;128;p20"/>
          <p:cNvPicPr preferRelativeResize="0"/>
          <p:nvPr/>
        </p:nvPicPr>
        <p:blipFill>
          <a:blip r:embed="rId11">
            <a:alphaModFix/>
          </a:blip>
          <a:stretch>
            <a:fillRect/>
          </a:stretch>
        </p:blipFill>
        <p:spPr>
          <a:xfrm>
            <a:off x="5996750" y="2509873"/>
            <a:ext cx="1950143" cy="24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b="13885" l="18872" r="17543" t="17508"/>
          <a:stretch/>
        </p:blipFill>
        <p:spPr>
          <a:xfrm>
            <a:off x="5892200" y="40272"/>
            <a:ext cx="2696525" cy="2909600"/>
          </a:xfrm>
          <a:prstGeom prst="rect">
            <a:avLst/>
          </a:prstGeom>
          <a:noFill/>
          <a:ln>
            <a:noFill/>
          </a:ln>
        </p:spPr>
      </p:pic>
      <p:pic>
        <p:nvPicPr>
          <p:cNvPr id="134" name="Google Shape;134;p21"/>
          <p:cNvPicPr preferRelativeResize="0"/>
          <p:nvPr/>
        </p:nvPicPr>
        <p:blipFill>
          <a:blip r:embed="rId4">
            <a:alphaModFix/>
          </a:blip>
          <a:stretch>
            <a:fillRect/>
          </a:stretch>
        </p:blipFill>
        <p:spPr>
          <a:xfrm>
            <a:off x="5393381" y="3065525"/>
            <a:ext cx="3694163" cy="2077976"/>
          </a:xfrm>
          <a:prstGeom prst="rect">
            <a:avLst/>
          </a:prstGeom>
          <a:noFill/>
          <a:ln>
            <a:noFill/>
          </a:ln>
        </p:spPr>
      </p:pic>
      <p:pic>
        <p:nvPicPr>
          <p:cNvPr id="135" name="Google Shape;135;p21"/>
          <p:cNvPicPr preferRelativeResize="0"/>
          <p:nvPr/>
        </p:nvPicPr>
        <p:blipFill>
          <a:blip r:embed="rId5">
            <a:alphaModFix/>
          </a:blip>
          <a:stretch>
            <a:fillRect/>
          </a:stretch>
        </p:blipFill>
        <p:spPr>
          <a:xfrm>
            <a:off x="152400" y="152400"/>
            <a:ext cx="4907955" cy="2760725"/>
          </a:xfrm>
          <a:prstGeom prst="rect">
            <a:avLst/>
          </a:prstGeom>
          <a:noFill/>
          <a:ln>
            <a:noFill/>
          </a:ln>
        </p:spPr>
      </p:pic>
      <p:pic>
        <p:nvPicPr>
          <p:cNvPr id="136" name="Google Shape;136;p21"/>
          <p:cNvPicPr preferRelativeResize="0"/>
          <p:nvPr/>
        </p:nvPicPr>
        <p:blipFill>
          <a:blip r:embed="rId6">
            <a:alphaModFix/>
          </a:blip>
          <a:stretch>
            <a:fillRect/>
          </a:stretch>
        </p:blipFill>
        <p:spPr>
          <a:xfrm>
            <a:off x="152400" y="3065525"/>
            <a:ext cx="2406969" cy="1925575"/>
          </a:xfrm>
          <a:prstGeom prst="rect">
            <a:avLst/>
          </a:prstGeom>
          <a:noFill/>
          <a:ln>
            <a:noFill/>
          </a:ln>
        </p:spPr>
      </p:pic>
      <p:pic>
        <p:nvPicPr>
          <p:cNvPr id="137" name="Google Shape;137;p21"/>
          <p:cNvPicPr preferRelativeResize="0"/>
          <p:nvPr/>
        </p:nvPicPr>
        <p:blipFill>
          <a:blip r:embed="rId7">
            <a:alphaModFix/>
          </a:blip>
          <a:stretch>
            <a:fillRect/>
          </a:stretch>
        </p:blipFill>
        <p:spPr>
          <a:xfrm>
            <a:off x="2913650" y="3726525"/>
            <a:ext cx="2125450" cy="1416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