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Merriweather Black"/>
      <p:bold r:id="rId37"/>
      <p:boldItalic r:id="rId38"/>
    </p:embeddedFont>
    <p:embeddedFont>
      <p:font typeface="Merriweather"/>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fntdata"/><Relationship Id="rId20" Type="http://schemas.openxmlformats.org/officeDocument/2006/relationships/slide" Target="slides/slide15.xml"/><Relationship Id="rId42" Type="http://schemas.openxmlformats.org/officeDocument/2006/relationships/font" Target="fonts/Merriweather-boldItalic.fntdata"/><Relationship Id="rId41" Type="http://schemas.openxmlformats.org/officeDocument/2006/relationships/font" Target="fonts/Merriweather-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erriweatherBlack-bold.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erriweather-regular.fntdata"/><Relationship Id="rId16" Type="http://schemas.openxmlformats.org/officeDocument/2006/relationships/slide" Target="slides/slide11.xml"/><Relationship Id="rId38" Type="http://schemas.openxmlformats.org/officeDocument/2006/relationships/font" Target="fonts/Merriweather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sc.nl/binaries/ncsc/documenten/publicaties/2022/augustus/16/cloud-act-memo/Cloud+Act+Memo+Final.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utchitchannel.nl/news/676367/microsoft-kan-data-soevereiniteit-in-europa-niet-garandere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u.nl/tech/6136505/vs-bespioneerde-onder-meer-merkel-samen-met-deense-geheime-dienst.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04/02/microsoft-cyber-china-hack-repor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putable.nl/2024/11/18/microsoft-klanten-schrikken-van-enorme-prijsverhoginge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7-022-01179-8"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7cbc0b6f9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7cbc0b6f9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Ber Huber de Tech Exper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8954667952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8954667952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Dit is waar we in razend tempo op afstevenen: de hele overheid communiceert met elkaar via de Microsoftcomputers. Dit gaat dus niet om het bestaande *gebruik* van Microsoft software. Het gaat er dan om dat werkelijk iedere communicatie eerst naar een server van Microsoft gaat. Daar wordt de email bewaard, tot iemand op een ander ministerie de mail wil lezen. Alle email blijft permanent op Microsoft servers staan. Er zijn geen eigen mailservers meer. Als Microsoft een storing heeft, of ruzie met ons, dan werkt er niets meer, en kunnen we ook niets meer repareren.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8954667952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8954667952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feitelijk krijgen we dan dit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8954667952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8954667952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89829bea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89829bea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https://www.ncsc.nl/binaries/ncsc/documenten/publicaties/2022/augustus/16/cloud-act-memo/Cloud+Act+Memo+Final.pdf</a:t>
            </a:r>
            <a:r>
              <a:rPr lang="en"/>
              <a:t>  - en dat is gek. De Amerikaanse overheid heeft rechtmatig (volgens hun wet) toegang tot alle data op Microsoft servers. En ze geven ook 65 miljard dollar per jaar uit aan spioneren. Foto van de NSA. Waar ik ooit geweest ben. In hun museum. Aanrader overigens dat museum.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9e1d2ccf7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9e1d2ccf7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https://www.dutchitchannel.nl/news/676367/microsoft-kan-data-soevereiniteit-in-europa-niet-garanderen</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9e1d2ccf7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9e1d2ccf7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https://www.nu.nl/tech/6136505/vs-bespioneerde-onder-meer-merkel-samen-met-deense-geheime-dienst.html</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9e1d2ccf76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9e1d2ccf76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5b9d4bbe1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5b9d4bbe1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https://www.washingtonpost.com/national-security/2024/04/02/microsoft-cyber-china-hack-report/</a:t>
            </a:r>
            <a:r>
              <a:rPr lang="en"/>
              <a:t> - dit moet je gewoon lezen. Rechts plaatje van wat ook wel “Fort Knox” wordt genoemd, waar veel van de US goudvoorraad ligt. Heet anders in het echt. Maar, als je voor zoveel miljarden aan goud neerlegt heb je inderdaad enorm sterke verdediging nodig met helikopters etc. Het verhaal is vaak dat Microsoft zoveel moeite steekt in de beveiliging van hun cloud, en in absolute termen is dat ook wel zo. Maar omdat vrijwel alle overheden hun data in die cloud aan het stoppen zijn is dat ook bittere noodzaak. En het lijkt erop dat ze niet voldoende van die beveiliging hebben “per gebruiker”. Want ze worden steeds gehacked.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89829bea9b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89829bea9b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7cbc0b6f94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7cbc0b6f94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85b9d4bbe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85b9d4bbe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https://www.computable.nl/2024/11/18/microsoft-klanten-schrikken-van-enorme-prijsverhogingen/</a:t>
            </a:r>
            <a:r>
              <a:rPr lang="en"/>
              <a:t> - als je geen kant meer op kan, dan krijg je dit natuurlijk.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89829bea9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89829bea9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9e1d2ccf7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9e1d2ccf7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8954667952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8954667952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9e1d2ccf7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9e1d2ccf7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9e1d2ccf76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9e1d2ccf76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8954667952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8954667952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9e1d2ccf76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9e1d2ccf76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9e1d2ccf76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9e1d2ccf76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9e1d2ccf76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9e1d2ccf76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9acef0bddd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9acef0bd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I have done - only interesting to put my (strong) claims on later pages in context.  I failed in my studies of physics, launched an unsuccessful startup (PowerDNS), and when that did not go well joined Dutch intelligence &amp; security agency AIVD. From there I went on to develop software for police and intelligence agencies, while PowerDNS went on. After Fox-IT I did DNA research in Delft again, and then focused on PowerDNS again. After that, I became a regulator of Dutch intelligence services for 2 years. During this time I managed to get my DNA paper published in Nat. Scientific Data. </a:t>
            </a:r>
            <a:r>
              <a:rPr lang="en" u="sng">
                <a:solidFill>
                  <a:schemeClr val="hlink"/>
                </a:solidFill>
                <a:hlinkClick r:id="rId2"/>
              </a:rPr>
              <a:t>https://www.nature.com/articles/s41597-022-01179-8</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85b9d4bbe1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85b9d4bbe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9e1d2ccf76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9e1d2ccf76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89546679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89546679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 dit is niet best, alle clouds komen dus van buiten Europa. Tot nu toe hebben mensen wel door dat je je overheid of andere belangrijke processen niet op de Alibaba Cloud moet draaien, maar dat komt vermoedelijk niet omdat mensen nadenken over de ‘soevereiniteit’. Het lijkt erop dat Europa z’n overheden nog op Noord Koreaanse servers zou draaien als de gebruikersinterface een beetje aantrekkelijk was.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895466795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895466795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Europese en Amerikaanse cloudproviders.  Niet echt op schaal, maar het schetst een beeld. Kijk goed onder de ‘e’ van Google. OCI is Oracle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895466795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895466795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Een beetje willekeurige selectie van Europese providers van beperkte clouddiensten. Met een focus op voor Nederland relevante partijen. Maar de schaal is wel even iets anders.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7cbc0b6f9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7cbc0b6f9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7cbc0b6f9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7cbc0b6f9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7cbc0b6f9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7cbc0b6f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ert@hubertnet.nl" TargetMode="External"/><Relationship Id="rId4" Type="http://schemas.openxmlformats.org/officeDocument/2006/relationships/hyperlink" Target="https://berthub.eu/logius" TargetMode="External"/><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61.png"/><Relationship Id="rId7" Type="http://schemas.openxmlformats.org/officeDocument/2006/relationships/image" Target="../media/image38.png"/></Relationships>
</file>

<file path=ppt/slides/_rels/slide13.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57.png"/><Relationship Id="rId7" Type="http://schemas.openxmlformats.org/officeDocument/2006/relationships/image" Target="../media/image51.png"/><Relationship Id="rId8"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84.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9.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7.png"/><Relationship Id="rId6" Type="http://schemas.openxmlformats.org/officeDocument/2006/relationships/image" Target="../media/image67.png"/><Relationship Id="rId7" Type="http://schemas.openxmlformats.org/officeDocument/2006/relationships/image" Target="../media/image62.png"/><Relationship Id="rId8"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7.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41.png"/><Relationship Id="rId13" Type="http://schemas.openxmlformats.org/officeDocument/2006/relationships/image" Target="../media/image65.png"/><Relationship Id="rId12"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5.png"/><Relationship Id="rId15" Type="http://schemas.openxmlformats.org/officeDocument/2006/relationships/image" Target="../media/image81.png"/><Relationship Id="rId14" Type="http://schemas.openxmlformats.org/officeDocument/2006/relationships/image" Target="../media/image76.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30.png"/><Relationship Id="rId8" Type="http://schemas.openxmlformats.org/officeDocument/2006/relationships/image" Target="../media/image34.png"/></Relationships>
</file>

<file path=ppt/slides/_rels/slide2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41.png"/><Relationship Id="rId13" Type="http://schemas.openxmlformats.org/officeDocument/2006/relationships/image" Target="../media/image65.png"/><Relationship Id="rId12"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5.png"/><Relationship Id="rId15" Type="http://schemas.openxmlformats.org/officeDocument/2006/relationships/image" Target="../media/image81.png"/><Relationship Id="rId14" Type="http://schemas.openxmlformats.org/officeDocument/2006/relationships/image" Target="../media/image76.png"/><Relationship Id="rId16" Type="http://schemas.openxmlformats.org/officeDocument/2006/relationships/image" Target="../media/image64.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30.png"/><Relationship Id="rId8"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3.png"/><Relationship Id="rId13" Type="http://schemas.openxmlformats.org/officeDocument/2006/relationships/image" Target="../media/image9.png"/><Relationship Id="rId12"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4.png"/><Relationship Id="rId15" Type="http://schemas.openxmlformats.org/officeDocument/2006/relationships/hyperlink" Target="https://opentk.nl/" TargetMode="External"/><Relationship Id="rId1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mailto:bert@hubertnet.nl" TargetMode="External"/><Relationship Id="rId4" Type="http://schemas.openxmlformats.org/officeDocument/2006/relationships/hyperlink" Target="https://berthub.eu/logius" TargetMode="External"/><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0.png"/><Relationship Id="rId13" Type="http://schemas.openxmlformats.org/officeDocument/2006/relationships/image" Target="../media/image41.png"/><Relationship Id="rId12"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9.png"/><Relationship Id="rId15" Type="http://schemas.openxmlformats.org/officeDocument/2006/relationships/image" Target="../media/image31.png"/><Relationship Id="rId14" Type="http://schemas.openxmlformats.org/officeDocument/2006/relationships/image" Target="../media/image32.png"/><Relationship Id="rId16"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1.png"/><Relationship Id="rId13" Type="http://schemas.openxmlformats.org/officeDocument/2006/relationships/image" Target="../media/image36.png"/><Relationship Id="rId12" Type="http://schemas.openxmlformats.org/officeDocument/2006/relationships/image" Target="../media/image33.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8.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520600" cy="134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80">
                <a:latin typeface="Merriweather Black"/>
                <a:ea typeface="Merriweather Black"/>
                <a:cs typeface="Merriweather Black"/>
                <a:sym typeface="Merriweather Black"/>
              </a:rPr>
              <a:t>Digitale Autonomie: broodnodig maar hoe komen we daar?</a:t>
            </a:r>
            <a:endParaRPr sz="3780">
              <a:latin typeface="Merriweather Black"/>
              <a:ea typeface="Merriweather Black"/>
              <a:cs typeface="Merriweather Black"/>
              <a:sym typeface="Merriweather Black"/>
            </a:endParaRPr>
          </a:p>
        </p:txBody>
      </p:sp>
      <p:sp>
        <p:nvSpPr>
          <p:cNvPr id="55" name="Google Shape;55;p13"/>
          <p:cNvSpPr txBox="1"/>
          <p:nvPr>
            <p:ph idx="1" type="subTitle"/>
          </p:nvPr>
        </p:nvSpPr>
        <p:spPr>
          <a:xfrm>
            <a:off x="311700" y="1462525"/>
            <a:ext cx="8520600" cy="1016400"/>
          </a:xfrm>
          <a:prstGeom prst="rect">
            <a:avLst/>
          </a:prstGeom>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rPr lang="en" u="sng">
                <a:solidFill>
                  <a:schemeClr val="hlink"/>
                </a:solidFill>
                <a:latin typeface="Merriweather"/>
                <a:ea typeface="Merriweather"/>
                <a:cs typeface="Merriweather"/>
                <a:sym typeface="Merriweather"/>
                <a:hlinkClick r:id="rId4"/>
              </a:rPr>
              <a:t>https://berthub.eu/logius</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pic>
        <p:nvPicPr>
          <p:cNvPr id="56" name="Google Shape;56;p13"/>
          <p:cNvPicPr preferRelativeResize="0"/>
          <p:nvPr/>
        </p:nvPicPr>
        <p:blipFill>
          <a:blip r:embed="rId5">
            <a:alphaModFix/>
          </a:blip>
          <a:stretch>
            <a:fillRect/>
          </a:stretch>
        </p:blipFill>
        <p:spPr>
          <a:xfrm>
            <a:off x="3224575" y="2448650"/>
            <a:ext cx="2694849" cy="269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0" y="0"/>
            <a:ext cx="9143999" cy="46555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3"/>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159" name="Google Shape;159;p23"/>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160" name="Google Shape;160;p23"/>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161" name="Google Shape;161;p23"/>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162" name="Google Shape;162;p23"/>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163" name="Google Shape;163;p23"/>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164" name="Google Shape;164;p23"/>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165" name="Google Shape;165;p23"/>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166" name="Google Shape;166;p23"/>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167" name="Google Shape;167;p23"/>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168" name="Google Shape;168;p23"/>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169" name="Google Shape;169;p23"/>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170" name="Google Shape;170;p23"/>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171" name="Google Shape;171;p23"/>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172" name="Google Shape;172;p23"/>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173" name="Google Shape;173;p23"/>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174" name="Google Shape;174;p23"/>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175" name="Google Shape;175;p23"/>
          <p:cNvCxnSpPr/>
          <p:nvPr/>
        </p:nvCxnSpPr>
        <p:spPr>
          <a:xfrm flipH="1" rot="10800000">
            <a:off x="864113" y="1616013"/>
            <a:ext cx="911100" cy="494700"/>
          </a:xfrm>
          <a:prstGeom prst="straightConnector1">
            <a:avLst/>
          </a:prstGeom>
          <a:noFill/>
          <a:ln cap="flat" cmpd="sng" w="9525">
            <a:solidFill>
              <a:schemeClr val="dk2"/>
            </a:solidFill>
            <a:prstDash val="solid"/>
            <a:round/>
            <a:headEnd len="med" w="med" type="none"/>
            <a:tailEnd len="med" w="med" type="triangle"/>
          </a:ln>
        </p:spPr>
      </p:cxnSp>
      <p:cxnSp>
        <p:nvCxnSpPr>
          <p:cNvPr id="176" name="Google Shape;176;p23"/>
          <p:cNvCxnSpPr>
            <a:stCxn id="170" idx="0"/>
            <a:endCxn id="158"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177" name="Google Shape;177;p23"/>
          <p:cNvCxnSpPr>
            <a:stCxn id="171" idx="0"/>
            <a:endCxn id="158"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178" name="Google Shape;178;p23"/>
          <p:cNvCxnSpPr>
            <a:stCxn id="172" idx="0"/>
            <a:endCxn id="158"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179" name="Google Shape;179;p23"/>
          <p:cNvCxnSpPr>
            <a:stCxn id="172" idx="3"/>
            <a:endCxn id="158"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180" name="Google Shape;180;p23"/>
          <p:cNvCxnSpPr>
            <a:stCxn id="174" idx="0"/>
            <a:endCxn id="158"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181" name="Google Shape;181;p23"/>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182" name="Google Shape;182;p23"/>
          <p:cNvCxnSpPr>
            <a:stCxn id="160"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183" name="Google Shape;183;p23"/>
          <p:cNvCxnSpPr>
            <a:endCxn id="184" idx="0"/>
          </p:cNvCxnSpPr>
          <p:nvPr/>
        </p:nvCxnSpPr>
        <p:spPr>
          <a:xfrm flipH="1">
            <a:off x="2403125" y="382500"/>
            <a:ext cx="1839600" cy="859800"/>
          </a:xfrm>
          <a:prstGeom prst="straightConnector1">
            <a:avLst/>
          </a:prstGeom>
          <a:noFill/>
          <a:ln cap="flat" cmpd="sng" w="9525">
            <a:solidFill>
              <a:schemeClr val="dk2"/>
            </a:solidFill>
            <a:prstDash val="solid"/>
            <a:round/>
            <a:headEnd len="med" w="med" type="none"/>
            <a:tailEnd len="med" w="med" type="triangle"/>
          </a:ln>
        </p:spPr>
      </p:cxnSp>
      <p:cxnSp>
        <p:nvCxnSpPr>
          <p:cNvPr id="185" name="Google Shape;185;p23"/>
          <p:cNvCxnSpPr>
            <a:stCxn id="162"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186" name="Google Shape;186;p23"/>
          <p:cNvCxnSpPr>
            <a:stCxn id="163"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187" name="Google Shape;187;p23"/>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188" name="Google Shape;188;p23"/>
          <p:cNvCxnSpPr>
            <a:stCxn id="165"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189" name="Google Shape;189;p23"/>
          <p:cNvCxnSpPr>
            <a:stCxn id="166"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sp>
        <p:nvSpPr>
          <p:cNvPr id="190" name="Google Shape;190;p23"/>
          <p:cNvSpPr txBox="1"/>
          <p:nvPr/>
        </p:nvSpPr>
        <p:spPr>
          <a:xfrm>
            <a:off x="253975" y="0"/>
            <a:ext cx="22302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2"/>
                </a:solidFill>
              </a:rPr>
              <a:t>2025-2029</a:t>
            </a:r>
            <a:endParaRPr b="1" sz="3300">
              <a:solidFill>
                <a:schemeClr val="dk2"/>
              </a:solidFill>
            </a:endParaRPr>
          </a:p>
        </p:txBody>
      </p:sp>
      <p:sp>
        <p:nvSpPr>
          <p:cNvPr id="191" name="Google Shape;191;p23"/>
          <p:cNvSpPr/>
          <p:nvPr/>
        </p:nvSpPr>
        <p:spPr>
          <a:xfrm>
            <a:off x="4160175" y="2960750"/>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2" name="Google Shape;192;p23"/>
          <p:cNvCxnSpPr/>
          <p:nvPr/>
        </p:nvCxnSpPr>
        <p:spPr>
          <a:xfrm rot="10800000">
            <a:off x="5120675" y="3527700"/>
            <a:ext cx="694200" cy="455100"/>
          </a:xfrm>
          <a:prstGeom prst="straightConnector1">
            <a:avLst/>
          </a:prstGeom>
          <a:noFill/>
          <a:ln cap="flat" cmpd="sng" w="9525">
            <a:solidFill>
              <a:schemeClr val="dk2"/>
            </a:solidFill>
            <a:prstDash val="solid"/>
            <a:round/>
            <a:headEnd len="med" w="med" type="none"/>
            <a:tailEnd len="med" w="med" type="none"/>
          </a:ln>
        </p:spPr>
      </p:cxnSp>
      <p:sp>
        <p:nvSpPr>
          <p:cNvPr id="193" name="Google Shape;193;p23"/>
          <p:cNvSpPr txBox="1"/>
          <p:nvPr/>
        </p:nvSpPr>
        <p:spPr>
          <a:xfrm>
            <a:off x="5979900" y="3937275"/>
            <a:ext cx="2196300" cy="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100,00% van alle gemeenten &amp; banken!</a:t>
            </a:r>
            <a:endParaRPr sz="1800">
              <a:solidFill>
                <a:srgbClr val="FF0000"/>
              </a:solidFill>
            </a:endParaRPr>
          </a:p>
        </p:txBody>
      </p:sp>
      <p:sp>
        <p:nvSpPr>
          <p:cNvPr id="184" name="Google Shape;184;p23"/>
          <p:cNvSpPr txBox="1"/>
          <p:nvPr/>
        </p:nvSpPr>
        <p:spPr>
          <a:xfrm>
            <a:off x="1759475" y="1242300"/>
            <a:ext cx="12873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SSC-ICT</a:t>
            </a:r>
            <a:endParaRPr b="1" sz="1800">
              <a:solidFill>
                <a:srgbClr val="FF0000"/>
              </a:solidFill>
            </a:endParaRPr>
          </a:p>
        </p:txBody>
      </p:sp>
      <p:cxnSp>
        <p:nvCxnSpPr>
          <p:cNvPr id="194" name="Google Shape;194;p23"/>
          <p:cNvCxnSpPr>
            <a:stCxn id="168" idx="0"/>
            <a:endCxn id="184" idx="2"/>
          </p:cNvCxnSpPr>
          <p:nvPr/>
        </p:nvCxnSpPr>
        <p:spPr>
          <a:xfrm flipH="1" rot="10800000">
            <a:off x="1040324" y="1777342"/>
            <a:ext cx="1362900" cy="624000"/>
          </a:xfrm>
          <a:prstGeom prst="straightConnector1">
            <a:avLst/>
          </a:prstGeom>
          <a:noFill/>
          <a:ln cap="flat" cmpd="sng" w="9525">
            <a:solidFill>
              <a:schemeClr val="dk2"/>
            </a:solidFill>
            <a:prstDash val="solid"/>
            <a:round/>
            <a:headEnd len="med" w="med" type="none"/>
            <a:tailEnd len="med" w="med" type="triangle"/>
          </a:ln>
        </p:spPr>
      </p:cxnSp>
      <p:cxnSp>
        <p:nvCxnSpPr>
          <p:cNvPr id="195" name="Google Shape;195;p23"/>
          <p:cNvCxnSpPr>
            <a:stCxn id="169" idx="0"/>
            <a:endCxn id="184" idx="2"/>
          </p:cNvCxnSpPr>
          <p:nvPr/>
        </p:nvCxnSpPr>
        <p:spPr>
          <a:xfrm flipH="1" rot="10800000">
            <a:off x="1478799" y="1777342"/>
            <a:ext cx="924300" cy="984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4"/>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201" name="Google Shape;201;p24"/>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202" name="Google Shape;202;p24"/>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203" name="Google Shape;203;p24"/>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204" name="Google Shape;204;p24"/>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205" name="Google Shape;205;p24"/>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206" name="Google Shape;206;p24"/>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207" name="Google Shape;207;p24"/>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208" name="Google Shape;208;p24"/>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209" name="Google Shape;209;p24"/>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210" name="Google Shape;210;p24"/>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211" name="Google Shape;211;p24"/>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212" name="Google Shape;212;p24"/>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213" name="Google Shape;213;p24"/>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214" name="Google Shape;214;p24"/>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215" name="Google Shape;215;p24"/>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216" name="Google Shape;216;p24"/>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217" name="Google Shape;217;p24"/>
          <p:cNvCxnSpPr>
            <a:endCxn id="200" idx="1"/>
          </p:cNvCxnSpPr>
          <p:nvPr/>
        </p:nvCxnSpPr>
        <p:spPr>
          <a:xfrm>
            <a:off x="927513" y="2326350"/>
            <a:ext cx="2815200" cy="245400"/>
          </a:xfrm>
          <a:prstGeom prst="straightConnector1">
            <a:avLst/>
          </a:prstGeom>
          <a:noFill/>
          <a:ln cap="flat" cmpd="sng" w="9525">
            <a:solidFill>
              <a:schemeClr val="dk2"/>
            </a:solidFill>
            <a:prstDash val="solid"/>
            <a:round/>
            <a:headEnd len="med" w="med" type="none"/>
            <a:tailEnd len="med" w="med" type="triangle"/>
          </a:ln>
        </p:spPr>
      </p:cxnSp>
      <p:cxnSp>
        <p:nvCxnSpPr>
          <p:cNvPr id="218" name="Google Shape;218;p24"/>
          <p:cNvCxnSpPr>
            <a:stCxn id="210" idx="3"/>
            <a:endCxn id="200" idx="1"/>
          </p:cNvCxnSpPr>
          <p:nvPr/>
        </p:nvCxnSpPr>
        <p:spPr>
          <a:xfrm flipH="1" rot="10800000">
            <a:off x="1486673" y="2571786"/>
            <a:ext cx="2256000" cy="115500"/>
          </a:xfrm>
          <a:prstGeom prst="straightConnector1">
            <a:avLst/>
          </a:prstGeom>
          <a:noFill/>
          <a:ln cap="flat" cmpd="sng" w="9525">
            <a:solidFill>
              <a:schemeClr val="dk2"/>
            </a:solidFill>
            <a:prstDash val="solid"/>
            <a:round/>
            <a:headEnd len="med" w="med" type="none"/>
            <a:tailEnd len="med" w="med" type="triangle"/>
          </a:ln>
        </p:spPr>
      </p:cxnSp>
      <p:cxnSp>
        <p:nvCxnSpPr>
          <p:cNvPr id="219" name="Google Shape;219;p24"/>
          <p:cNvCxnSpPr>
            <a:stCxn id="212" idx="0"/>
            <a:endCxn id="200"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220" name="Google Shape;220;p24"/>
          <p:cNvCxnSpPr>
            <a:stCxn id="213" idx="0"/>
            <a:endCxn id="200"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221" name="Google Shape;221;p24"/>
          <p:cNvCxnSpPr>
            <a:stCxn id="214" idx="0"/>
            <a:endCxn id="200"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222" name="Google Shape;222;p24"/>
          <p:cNvCxnSpPr>
            <a:stCxn id="214" idx="3"/>
            <a:endCxn id="200"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223" name="Google Shape;223;p24"/>
          <p:cNvCxnSpPr>
            <a:stCxn id="216" idx="0"/>
            <a:endCxn id="200"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224" name="Google Shape;224;p24"/>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225" name="Google Shape;225;p24"/>
          <p:cNvCxnSpPr>
            <a:stCxn id="202"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226" name="Google Shape;226;p24"/>
          <p:cNvCxnSpPr>
            <a:stCxn id="203" idx="1"/>
          </p:cNvCxnSpPr>
          <p:nvPr/>
        </p:nvCxnSpPr>
        <p:spPr>
          <a:xfrm flipH="1">
            <a:off x="3954950" y="1145186"/>
            <a:ext cx="1168200" cy="1204200"/>
          </a:xfrm>
          <a:prstGeom prst="straightConnector1">
            <a:avLst/>
          </a:prstGeom>
          <a:noFill/>
          <a:ln cap="flat" cmpd="sng" w="9525">
            <a:solidFill>
              <a:schemeClr val="dk2"/>
            </a:solidFill>
            <a:prstDash val="solid"/>
            <a:round/>
            <a:headEnd len="med" w="med" type="none"/>
            <a:tailEnd len="med" w="med" type="triangle"/>
          </a:ln>
        </p:spPr>
      </p:cxnSp>
      <p:cxnSp>
        <p:nvCxnSpPr>
          <p:cNvPr id="227" name="Google Shape;227;p24"/>
          <p:cNvCxnSpPr>
            <a:stCxn id="204"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228" name="Google Shape;228;p24"/>
          <p:cNvCxnSpPr>
            <a:stCxn id="205"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229" name="Google Shape;229;p24"/>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230" name="Google Shape;230;p24"/>
          <p:cNvCxnSpPr>
            <a:stCxn id="207"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231" name="Google Shape;231;p24"/>
          <p:cNvCxnSpPr>
            <a:stCxn id="208"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pic>
        <p:nvPicPr>
          <p:cNvPr id="232" name="Google Shape;232;p24"/>
          <p:cNvPicPr preferRelativeResize="0"/>
          <p:nvPr/>
        </p:nvPicPr>
        <p:blipFill>
          <a:blip r:embed="rId5">
            <a:alphaModFix/>
          </a:blip>
          <a:stretch>
            <a:fillRect/>
          </a:stretch>
        </p:blipFill>
        <p:spPr>
          <a:xfrm>
            <a:off x="7363650" y="13275"/>
            <a:ext cx="1820775" cy="1365576"/>
          </a:xfrm>
          <a:prstGeom prst="rect">
            <a:avLst/>
          </a:prstGeom>
          <a:noFill/>
          <a:ln>
            <a:noFill/>
          </a:ln>
        </p:spPr>
      </p:pic>
      <p:pic>
        <p:nvPicPr>
          <p:cNvPr id="233" name="Google Shape;233;p24"/>
          <p:cNvPicPr preferRelativeResize="0"/>
          <p:nvPr/>
        </p:nvPicPr>
        <p:blipFill>
          <a:blip r:embed="rId5">
            <a:alphaModFix/>
          </a:blip>
          <a:stretch>
            <a:fillRect/>
          </a:stretch>
        </p:blipFill>
        <p:spPr>
          <a:xfrm>
            <a:off x="73525" y="3777925"/>
            <a:ext cx="1820775" cy="1365576"/>
          </a:xfrm>
          <a:prstGeom prst="rect">
            <a:avLst/>
          </a:prstGeom>
          <a:noFill/>
          <a:ln>
            <a:noFill/>
          </a:ln>
        </p:spPr>
      </p:pic>
      <p:sp>
        <p:nvSpPr>
          <p:cNvPr id="234" name="Google Shape;234;p24"/>
          <p:cNvSpPr/>
          <p:nvPr/>
        </p:nvSpPr>
        <p:spPr>
          <a:xfrm>
            <a:off x="4808500" y="3744175"/>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5" name="Google Shape;235;p24"/>
          <p:cNvPicPr preferRelativeResize="0"/>
          <p:nvPr/>
        </p:nvPicPr>
        <p:blipFill>
          <a:blip r:embed="rId6">
            <a:alphaModFix/>
          </a:blip>
          <a:stretch>
            <a:fillRect/>
          </a:stretch>
        </p:blipFill>
        <p:spPr>
          <a:xfrm>
            <a:off x="2376365" y="845198"/>
            <a:ext cx="1298068" cy="1365575"/>
          </a:xfrm>
          <a:prstGeom prst="rect">
            <a:avLst/>
          </a:prstGeom>
          <a:noFill/>
          <a:ln>
            <a:noFill/>
          </a:ln>
        </p:spPr>
      </p:pic>
      <p:sp>
        <p:nvSpPr>
          <p:cNvPr id="236" name="Google Shape;236;p24"/>
          <p:cNvSpPr txBox="1"/>
          <p:nvPr/>
        </p:nvSpPr>
        <p:spPr>
          <a:xfrm>
            <a:off x="118050" y="505925"/>
            <a:ext cx="1540200" cy="10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500">
                <a:solidFill>
                  <a:srgbClr val="FF0000"/>
                </a:solidFill>
              </a:rPr>
              <a:t>:-(</a:t>
            </a:r>
            <a:endParaRPr b="1" sz="5500">
              <a:solidFill>
                <a:srgbClr val="FF0000"/>
              </a:solidFill>
            </a:endParaRPr>
          </a:p>
        </p:txBody>
      </p:sp>
      <p:pic>
        <p:nvPicPr>
          <p:cNvPr id="237" name="Google Shape;237;p24"/>
          <p:cNvPicPr preferRelativeResize="0"/>
          <p:nvPr/>
        </p:nvPicPr>
        <p:blipFill>
          <a:blip r:embed="rId7">
            <a:alphaModFix/>
          </a:blip>
          <a:stretch>
            <a:fillRect/>
          </a:stretch>
        </p:blipFill>
        <p:spPr>
          <a:xfrm>
            <a:off x="4017150" y="2773725"/>
            <a:ext cx="1734349" cy="1734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cxnSp>
        <p:nvCxnSpPr>
          <p:cNvPr id="242" name="Google Shape;242;p25"/>
          <p:cNvCxnSpPr/>
          <p:nvPr/>
        </p:nvCxnSpPr>
        <p:spPr>
          <a:xfrm rot="10800000">
            <a:off x="4329753" y="1751582"/>
            <a:ext cx="0" cy="2674200"/>
          </a:xfrm>
          <a:prstGeom prst="straightConnector1">
            <a:avLst/>
          </a:prstGeom>
          <a:noFill/>
          <a:ln cap="flat" cmpd="sng" w="19050">
            <a:solidFill>
              <a:schemeClr val="dk2"/>
            </a:solidFill>
            <a:prstDash val="solid"/>
            <a:round/>
            <a:headEnd len="med" w="med" type="none"/>
            <a:tailEnd len="med" w="med" type="none"/>
          </a:ln>
        </p:spPr>
      </p:cxnSp>
      <p:cxnSp>
        <p:nvCxnSpPr>
          <p:cNvPr id="243" name="Google Shape;243;p25"/>
          <p:cNvCxnSpPr/>
          <p:nvPr/>
        </p:nvCxnSpPr>
        <p:spPr>
          <a:xfrm rot="10800000">
            <a:off x="7148854" y="1499703"/>
            <a:ext cx="5100" cy="2981700"/>
          </a:xfrm>
          <a:prstGeom prst="straightConnector1">
            <a:avLst/>
          </a:prstGeom>
          <a:noFill/>
          <a:ln cap="flat" cmpd="sng" w="19050">
            <a:solidFill>
              <a:schemeClr val="dk2"/>
            </a:solidFill>
            <a:prstDash val="solid"/>
            <a:round/>
            <a:headEnd len="med" w="med" type="none"/>
            <a:tailEnd len="med" w="med" type="none"/>
          </a:ln>
        </p:spPr>
      </p:cxnSp>
      <p:cxnSp>
        <p:nvCxnSpPr>
          <p:cNvPr id="244" name="Google Shape;244;p25"/>
          <p:cNvCxnSpPr/>
          <p:nvPr/>
        </p:nvCxnSpPr>
        <p:spPr>
          <a:xfrm flipH="1" rot="10800000">
            <a:off x="3631325" y="1430479"/>
            <a:ext cx="4115100" cy="396600"/>
          </a:xfrm>
          <a:prstGeom prst="straightConnector1">
            <a:avLst/>
          </a:prstGeom>
          <a:noFill/>
          <a:ln cap="flat" cmpd="sng" w="28575">
            <a:solidFill>
              <a:schemeClr val="dk2"/>
            </a:solidFill>
            <a:prstDash val="solid"/>
            <a:round/>
            <a:headEnd len="med" w="med" type="none"/>
            <a:tailEnd len="med" w="med" type="none"/>
          </a:ln>
        </p:spPr>
      </p:cxnSp>
      <p:pic>
        <p:nvPicPr>
          <p:cNvPr id="245" name="Google Shape;245;p25"/>
          <p:cNvPicPr preferRelativeResize="0"/>
          <p:nvPr/>
        </p:nvPicPr>
        <p:blipFill>
          <a:blip r:embed="rId3">
            <a:alphaModFix/>
          </a:blip>
          <a:stretch>
            <a:fillRect/>
          </a:stretch>
        </p:blipFill>
        <p:spPr>
          <a:xfrm>
            <a:off x="4495977" y="2333431"/>
            <a:ext cx="2385796" cy="438928"/>
          </a:xfrm>
          <a:prstGeom prst="rect">
            <a:avLst/>
          </a:prstGeom>
          <a:noFill/>
          <a:ln>
            <a:noFill/>
          </a:ln>
        </p:spPr>
      </p:pic>
      <p:pic>
        <p:nvPicPr>
          <p:cNvPr id="246" name="Google Shape;246;p25"/>
          <p:cNvPicPr preferRelativeResize="0"/>
          <p:nvPr/>
        </p:nvPicPr>
        <p:blipFill>
          <a:blip r:embed="rId4">
            <a:alphaModFix/>
          </a:blip>
          <a:stretch>
            <a:fillRect/>
          </a:stretch>
        </p:blipFill>
        <p:spPr>
          <a:xfrm>
            <a:off x="4698686" y="1905677"/>
            <a:ext cx="1980379" cy="325993"/>
          </a:xfrm>
          <a:prstGeom prst="rect">
            <a:avLst/>
          </a:prstGeom>
          <a:noFill/>
          <a:ln>
            <a:noFill/>
          </a:ln>
        </p:spPr>
      </p:pic>
      <p:sp>
        <p:nvSpPr>
          <p:cNvPr id="247" name="Google Shape;247;p25"/>
          <p:cNvSpPr/>
          <p:nvPr/>
        </p:nvSpPr>
        <p:spPr>
          <a:xfrm>
            <a:off x="1397575" y="1858933"/>
            <a:ext cx="2233656" cy="126662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8" name="Google Shape;248;p25"/>
          <p:cNvPicPr preferRelativeResize="0"/>
          <p:nvPr/>
        </p:nvPicPr>
        <p:blipFill>
          <a:blip r:embed="rId5">
            <a:alphaModFix/>
          </a:blip>
          <a:stretch>
            <a:fillRect/>
          </a:stretch>
        </p:blipFill>
        <p:spPr>
          <a:xfrm>
            <a:off x="2046893" y="2017930"/>
            <a:ext cx="935015" cy="713241"/>
          </a:xfrm>
          <a:prstGeom prst="rect">
            <a:avLst/>
          </a:prstGeom>
          <a:noFill/>
          <a:ln>
            <a:noFill/>
          </a:ln>
        </p:spPr>
      </p:pic>
      <p:pic>
        <p:nvPicPr>
          <p:cNvPr id="249" name="Google Shape;249;p25"/>
          <p:cNvPicPr preferRelativeResize="0"/>
          <p:nvPr/>
        </p:nvPicPr>
        <p:blipFill>
          <a:blip r:embed="rId6">
            <a:alphaModFix/>
          </a:blip>
          <a:stretch>
            <a:fillRect/>
          </a:stretch>
        </p:blipFill>
        <p:spPr>
          <a:xfrm>
            <a:off x="1660647" y="3358364"/>
            <a:ext cx="1783119" cy="1784599"/>
          </a:xfrm>
          <a:prstGeom prst="rect">
            <a:avLst/>
          </a:prstGeom>
          <a:noFill/>
          <a:ln>
            <a:noFill/>
          </a:ln>
        </p:spPr>
      </p:pic>
      <p:pic>
        <p:nvPicPr>
          <p:cNvPr id="250" name="Google Shape;250;p25"/>
          <p:cNvPicPr preferRelativeResize="0"/>
          <p:nvPr/>
        </p:nvPicPr>
        <p:blipFill>
          <a:blip r:embed="rId7">
            <a:alphaModFix/>
          </a:blip>
          <a:stretch>
            <a:fillRect/>
          </a:stretch>
        </p:blipFill>
        <p:spPr>
          <a:xfrm>
            <a:off x="4324869" y="958708"/>
            <a:ext cx="681981" cy="681981"/>
          </a:xfrm>
          <a:prstGeom prst="rect">
            <a:avLst/>
          </a:prstGeom>
          <a:noFill/>
          <a:ln>
            <a:noFill/>
          </a:ln>
        </p:spPr>
      </p:pic>
      <p:pic>
        <p:nvPicPr>
          <p:cNvPr id="251" name="Google Shape;251;p25"/>
          <p:cNvPicPr preferRelativeResize="0"/>
          <p:nvPr/>
        </p:nvPicPr>
        <p:blipFill>
          <a:blip r:embed="rId8">
            <a:alphaModFix/>
          </a:blip>
          <a:stretch>
            <a:fillRect/>
          </a:stretch>
        </p:blipFill>
        <p:spPr>
          <a:xfrm>
            <a:off x="5344331" y="939091"/>
            <a:ext cx="593778" cy="560608"/>
          </a:xfrm>
          <a:prstGeom prst="rect">
            <a:avLst/>
          </a:prstGeom>
          <a:noFill/>
          <a:ln>
            <a:noFill/>
          </a:ln>
        </p:spPr>
      </p:pic>
      <p:pic>
        <p:nvPicPr>
          <p:cNvPr id="252" name="Google Shape;252;p25"/>
          <p:cNvPicPr preferRelativeResize="0"/>
          <p:nvPr/>
        </p:nvPicPr>
        <p:blipFill>
          <a:blip r:embed="rId9">
            <a:alphaModFix/>
          </a:blip>
          <a:stretch>
            <a:fillRect/>
          </a:stretch>
        </p:blipFill>
        <p:spPr>
          <a:xfrm>
            <a:off x="6225080" y="762537"/>
            <a:ext cx="681981" cy="620603"/>
          </a:xfrm>
          <a:prstGeom prst="rect">
            <a:avLst/>
          </a:prstGeom>
          <a:noFill/>
          <a:ln>
            <a:noFill/>
          </a:ln>
        </p:spPr>
      </p:pic>
      <p:sp>
        <p:nvSpPr>
          <p:cNvPr id="253" name="Google Shape;253;p25"/>
          <p:cNvSpPr/>
          <p:nvPr/>
        </p:nvSpPr>
        <p:spPr>
          <a:xfrm>
            <a:off x="2681188" y="1317409"/>
            <a:ext cx="1491252" cy="434152"/>
          </a:xfrm>
          <a:custGeom>
            <a:rect b="b" l="l" r="r" t="t"/>
            <a:pathLst>
              <a:path extrusionOk="0" h="14097" w="54755">
                <a:moveTo>
                  <a:pt x="54755" y="0"/>
                </a:moveTo>
                <a:cubicBezTo>
                  <a:pt x="47672" y="715"/>
                  <a:pt x="21385" y="1941"/>
                  <a:pt x="12259" y="4290"/>
                </a:cubicBezTo>
                <a:cubicBezTo>
                  <a:pt x="3133" y="6640"/>
                  <a:pt x="2043" y="12463"/>
                  <a:pt x="0" y="14097"/>
                </a:cubicBezTo>
              </a:path>
            </a:pathLst>
          </a:custGeom>
          <a:noFill/>
          <a:ln cap="flat" cmpd="sng" w="9525">
            <a:solidFill>
              <a:schemeClr val="dk2"/>
            </a:solidFill>
            <a:prstDash val="dash"/>
            <a:round/>
            <a:headEnd len="med" w="med" type="none"/>
            <a:tailEnd len="med" w="med" type="triangle"/>
          </a:ln>
        </p:spPr>
      </p:sp>
      <p:pic>
        <p:nvPicPr>
          <p:cNvPr id="254" name="Google Shape;254;p25"/>
          <p:cNvPicPr preferRelativeResize="0"/>
          <p:nvPr/>
        </p:nvPicPr>
        <p:blipFill>
          <a:blip r:embed="rId10">
            <a:alphaModFix/>
          </a:blip>
          <a:stretch>
            <a:fillRect/>
          </a:stretch>
        </p:blipFill>
        <p:spPr>
          <a:xfrm>
            <a:off x="7809747" y="-2"/>
            <a:ext cx="1356850" cy="904550"/>
          </a:xfrm>
          <a:prstGeom prst="rect">
            <a:avLst/>
          </a:prstGeom>
          <a:noFill/>
          <a:ln>
            <a:noFill/>
          </a:ln>
        </p:spPr>
      </p:pic>
      <p:sp>
        <p:nvSpPr>
          <p:cNvPr id="255" name="Google Shape;255;p25"/>
          <p:cNvSpPr txBox="1"/>
          <p:nvPr/>
        </p:nvSpPr>
        <p:spPr>
          <a:xfrm>
            <a:off x="1916230" y="2554261"/>
            <a:ext cx="12465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OneDrive</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6"/>
          <p:cNvSpPr txBox="1"/>
          <p:nvPr/>
        </p:nvSpPr>
        <p:spPr>
          <a:xfrm>
            <a:off x="0" y="0"/>
            <a:ext cx="8546700" cy="45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HET MAAKT NIET UIT WAAR DE SERVERS STAAN</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457200" lvl="0" marL="0" rtl="0" algn="l">
              <a:spcBef>
                <a:spcPts val="0"/>
              </a:spcBef>
              <a:spcAft>
                <a:spcPts val="0"/>
              </a:spcAft>
              <a:buNone/>
            </a:pPr>
            <a:r>
              <a:rPr lang="en" sz="1800">
                <a:solidFill>
                  <a:schemeClr val="dk2"/>
                </a:solidFill>
              </a:rPr>
              <a:t>ALS ER EEN AMERIKAANS BEDRIJF IN HET SPEL IS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914400" rtl="0" algn="l">
              <a:spcBef>
                <a:spcPts val="0"/>
              </a:spcBef>
              <a:spcAft>
                <a:spcPts val="0"/>
              </a:spcAft>
              <a:buNone/>
            </a:pPr>
            <a:r>
              <a:rPr lang="en" sz="1800">
                <a:solidFill>
                  <a:schemeClr val="dk2"/>
                </a:solidFill>
              </a:rPr>
              <a:t>HOE INDIRECT OOK</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			DAN GELDEN DE US CLOUD ACT &amp; SECTION 702 </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l">
              <a:spcBef>
                <a:spcPts val="0"/>
              </a:spcBef>
              <a:spcAft>
                <a:spcPts val="0"/>
              </a:spcAft>
              <a:buNone/>
            </a:pPr>
            <a:r>
              <a:rPr lang="en" sz="1800">
                <a:solidFill>
                  <a:schemeClr val="dk2"/>
                </a:solidFill>
              </a:rPr>
              <a:t>En gunt the VS overheid zichzelf legaal</a:t>
            </a:r>
            <a:endParaRPr sz="1800">
              <a:solidFill>
                <a:schemeClr val="dk2"/>
              </a:solidFill>
            </a:endParaRPr>
          </a:p>
          <a:p>
            <a:pPr indent="0" lvl="0" marL="457200" rtl="0" algn="l">
              <a:spcBef>
                <a:spcPts val="0"/>
              </a:spcBef>
              <a:spcAft>
                <a:spcPts val="0"/>
              </a:spcAft>
              <a:buNone/>
            </a:pPr>
            <a:r>
              <a:rPr lang="en" sz="1800">
                <a:solidFill>
                  <a:schemeClr val="dk2"/>
                </a:solidFill>
              </a:rPr>
              <a:t>toegang tot onze data</a:t>
            </a:r>
            <a:endParaRPr sz="1800">
              <a:solidFill>
                <a:schemeClr val="dk2"/>
              </a:solidFill>
            </a:endParaRPr>
          </a:p>
        </p:txBody>
      </p:sp>
      <p:pic>
        <p:nvPicPr>
          <p:cNvPr id="261" name="Google Shape;261;p26"/>
          <p:cNvPicPr preferRelativeResize="0"/>
          <p:nvPr/>
        </p:nvPicPr>
        <p:blipFill>
          <a:blip r:embed="rId3">
            <a:alphaModFix/>
          </a:blip>
          <a:stretch>
            <a:fillRect/>
          </a:stretch>
        </p:blipFill>
        <p:spPr>
          <a:xfrm>
            <a:off x="4905927" y="2334650"/>
            <a:ext cx="4238075" cy="2808850"/>
          </a:xfrm>
          <a:prstGeom prst="rect">
            <a:avLst/>
          </a:prstGeom>
          <a:noFill/>
          <a:ln>
            <a:noFill/>
          </a:ln>
        </p:spPr>
      </p:pic>
      <p:pic>
        <p:nvPicPr>
          <p:cNvPr id="262" name="Google Shape;262;p26"/>
          <p:cNvPicPr preferRelativeResize="0"/>
          <p:nvPr/>
        </p:nvPicPr>
        <p:blipFill>
          <a:blip r:embed="rId4">
            <a:alphaModFix/>
          </a:blip>
          <a:stretch>
            <a:fillRect/>
          </a:stretch>
        </p:blipFill>
        <p:spPr>
          <a:xfrm>
            <a:off x="0" y="3118050"/>
            <a:ext cx="4651975" cy="2025450"/>
          </a:xfrm>
          <a:prstGeom prst="rect">
            <a:avLst/>
          </a:prstGeom>
          <a:noFill/>
          <a:ln>
            <a:noFill/>
          </a:ln>
        </p:spPr>
      </p:pic>
      <p:sp>
        <p:nvSpPr>
          <p:cNvPr id="263" name="Google Shape;263;p26"/>
          <p:cNvSpPr txBox="1"/>
          <p:nvPr/>
        </p:nvSpPr>
        <p:spPr>
          <a:xfrm>
            <a:off x="6329504" y="0"/>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amount has been on a gradually rising trend with budget requests in 2020 and 2022 of US$62.7 billion and </a:t>
            </a:r>
            <a:r>
              <a:rPr b="1" lang="en"/>
              <a:t>US$65.7 billion</a:t>
            </a:r>
            <a:r>
              <a:rPr lang="en"/>
              <a:t> respectively”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7"/>
          <p:cNvPicPr preferRelativeResize="0"/>
          <p:nvPr/>
        </p:nvPicPr>
        <p:blipFill>
          <a:blip r:embed="rId3">
            <a:alphaModFix/>
          </a:blip>
          <a:stretch>
            <a:fillRect/>
          </a:stretch>
        </p:blipFill>
        <p:spPr>
          <a:xfrm>
            <a:off x="0" y="0"/>
            <a:ext cx="7024439" cy="5143500"/>
          </a:xfrm>
          <a:prstGeom prst="rect">
            <a:avLst/>
          </a:prstGeom>
          <a:noFill/>
          <a:ln>
            <a:noFill/>
          </a:ln>
        </p:spPr>
      </p:pic>
      <p:sp>
        <p:nvSpPr>
          <p:cNvPr id="269" name="Google Shape;269;p27"/>
          <p:cNvSpPr txBox="1"/>
          <p:nvPr/>
        </p:nvSpPr>
        <p:spPr>
          <a:xfrm>
            <a:off x="7175775" y="302550"/>
            <a:ext cx="1980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Maar de speciale servers in de EU dan?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En de AVG/GDPR?</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Amerikaans recht gaat BOVEN ons recht.</a:t>
            </a:r>
            <a:endParaRPr sz="1800">
              <a:solidFill>
                <a:schemeClr val="dk2"/>
              </a:solidFill>
            </a:endParaRPr>
          </a:p>
        </p:txBody>
      </p:sp>
      <p:sp>
        <p:nvSpPr>
          <p:cNvPr id="270" name="Google Shape;270;p27"/>
          <p:cNvSpPr/>
          <p:nvPr/>
        </p:nvSpPr>
        <p:spPr>
          <a:xfrm>
            <a:off x="1301575" y="1998050"/>
            <a:ext cx="1084800" cy="29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8"/>
          <p:cNvPicPr preferRelativeResize="0"/>
          <p:nvPr/>
        </p:nvPicPr>
        <p:blipFill>
          <a:blip r:embed="rId3">
            <a:alphaModFix/>
          </a:blip>
          <a:stretch>
            <a:fillRect/>
          </a:stretch>
        </p:blipFill>
        <p:spPr>
          <a:xfrm>
            <a:off x="0" y="0"/>
            <a:ext cx="5895975" cy="4124325"/>
          </a:xfrm>
          <a:prstGeom prst="rect">
            <a:avLst/>
          </a:prstGeom>
          <a:noFill/>
          <a:ln>
            <a:noFill/>
          </a:ln>
        </p:spPr>
      </p:pic>
      <p:pic>
        <p:nvPicPr>
          <p:cNvPr id="276" name="Google Shape;276;p28"/>
          <p:cNvPicPr preferRelativeResize="0"/>
          <p:nvPr/>
        </p:nvPicPr>
        <p:blipFill>
          <a:blip r:embed="rId4">
            <a:alphaModFix/>
          </a:blip>
          <a:stretch>
            <a:fillRect/>
          </a:stretch>
        </p:blipFill>
        <p:spPr>
          <a:xfrm>
            <a:off x="2268325" y="3653026"/>
            <a:ext cx="6852125" cy="1461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9"/>
          <p:cNvPicPr preferRelativeResize="0"/>
          <p:nvPr/>
        </p:nvPicPr>
        <p:blipFill>
          <a:blip r:embed="rId3">
            <a:alphaModFix/>
          </a:blip>
          <a:stretch>
            <a:fillRect/>
          </a:stretch>
        </p:blipFill>
        <p:spPr>
          <a:xfrm>
            <a:off x="9" y="-28525"/>
            <a:ext cx="6669532" cy="5143500"/>
          </a:xfrm>
          <a:prstGeom prst="rect">
            <a:avLst/>
          </a:prstGeom>
          <a:noFill/>
          <a:ln>
            <a:noFill/>
          </a:ln>
        </p:spPr>
      </p:pic>
      <p:pic>
        <p:nvPicPr>
          <p:cNvPr id="282" name="Google Shape;282;p29"/>
          <p:cNvPicPr preferRelativeResize="0"/>
          <p:nvPr/>
        </p:nvPicPr>
        <p:blipFill>
          <a:blip r:embed="rId4">
            <a:alphaModFix/>
          </a:blip>
          <a:stretch>
            <a:fillRect/>
          </a:stretch>
        </p:blipFill>
        <p:spPr>
          <a:xfrm>
            <a:off x="4072225" y="1998025"/>
            <a:ext cx="5071774" cy="2578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0"/>
          <p:cNvPicPr preferRelativeResize="0"/>
          <p:nvPr/>
        </p:nvPicPr>
        <p:blipFill>
          <a:blip r:embed="rId3">
            <a:alphaModFix/>
          </a:blip>
          <a:stretch>
            <a:fillRect/>
          </a:stretch>
        </p:blipFill>
        <p:spPr>
          <a:xfrm>
            <a:off x="0" y="0"/>
            <a:ext cx="6099741" cy="5143501"/>
          </a:xfrm>
          <a:prstGeom prst="rect">
            <a:avLst/>
          </a:prstGeom>
          <a:noFill/>
          <a:ln>
            <a:noFill/>
          </a:ln>
        </p:spPr>
      </p:pic>
      <p:sp>
        <p:nvSpPr>
          <p:cNvPr id="288" name="Google Shape;288;p30"/>
          <p:cNvSpPr/>
          <p:nvPr/>
        </p:nvSpPr>
        <p:spPr>
          <a:xfrm>
            <a:off x="5442325" y="1395475"/>
            <a:ext cx="830100" cy="361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9" name="Google Shape;289;p30"/>
          <p:cNvPicPr preferRelativeResize="0"/>
          <p:nvPr/>
        </p:nvPicPr>
        <p:blipFill>
          <a:blip r:embed="rId4">
            <a:alphaModFix/>
          </a:blip>
          <a:stretch>
            <a:fillRect/>
          </a:stretch>
        </p:blipFill>
        <p:spPr>
          <a:xfrm>
            <a:off x="5779325" y="1852675"/>
            <a:ext cx="3364674" cy="252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1"/>
          <p:cNvPicPr preferRelativeResize="0"/>
          <p:nvPr/>
        </p:nvPicPr>
        <p:blipFill>
          <a:blip r:embed="rId3">
            <a:alphaModFix/>
          </a:blip>
          <a:stretch>
            <a:fillRect/>
          </a:stretch>
        </p:blipFill>
        <p:spPr>
          <a:xfrm>
            <a:off x="0" y="0"/>
            <a:ext cx="7452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370800" y="216750"/>
            <a:ext cx="8402400" cy="498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chemeClr val="dk2"/>
                </a:solidFill>
              </a:rPr>
              <a:t>De hele maatschappij draait nu op onze computers.</a:t>
            </a:r>
            <a:endParaRPr sz="3900">
              <a:solidFill>
                <a:schemeClr val="dk2"/>
              </a:solidFill>
            </a:endParaRPr>
          </a:p>
          <a:p>
            <a:pPr indent="0" lvl="0" marL="0" rtl="0" algn="ctr">
              <a:spcBef>
                <a:spcPts val="0"/>
              </a:spcBef>
              <a:spcAft>
                <a:spcPts val="0"/>
              </a:spcAft>
              <a:buNone/>
            </a:pPr>
            <a:r>
              <a:t/>
            </a:r>
            <a:endParaRPr sz="3900">
              <a:solidFill>
                <a:schemeClr val="dk2"/>
              </a:solidFill>
            </a:endParaRPr>
          </a:p>
          <a:p>
            <a:pPr indent="0" lvl="0" marL="0" rtl="0" algn="ctr">
              <a:spcBef>
                <a:spcPts val="0"/>
              </a:spcBef>
              <a:spcAft>
                <a:spcPts val="0"/>
              </a:spcAft>
              <a:buNone/>
            </a:pPr>
            <a:r>
              <a:rPr lang="en" sz="3900">
                <a:solidFill>
                  <a:schemeClr val="dk2"/>
                </a:solidFill>
              </a:rPr>
              <a:t>IT is belangrijker dan ooit! En de wereld ook </a:t>
            </a:r>
            <a:r>
              <a:rPr b="1" lang="en" sz="3900">
                <a:solidFill>
                  <a:schemeClr val="dk2"/>
                </a:solidFill>
              </a:rPr>
              <a:t>enger</a:t>
            </a:r>
            <a:r>
              <a:rPr lang="en" sz="3900">
                <a:solidFill>
                  <a:schemeClr val="dk2"/>
                </a:solidFill>
              </a:rPr>
              <a:t> dan ooit.</a:t>
            </a:r>
            <a:endParaRPr sz="3900">
              <a:solidFill>
                <a:schemeClr val="dk2"/>
              </a:solidFill>
            </a:endParaRPr>
          </a:p>
          <a:p>
            <a:pPr indent="0" lvl="0" marL="0" rtl="0" algn="ctr">
              <a:spcBef>
                <a:spcPts val="0"/>
              </a:spcBef>
              <a:spcAft>
                <a:spcPts val="0"/>
              </a:spcAft>
              <a:buNone/>
            </a:pPr>
            <a:r>
              <a:t/>
            </a:r>
            <a:endParaRPr sz="3900">
              <a:solidFill>
                <a:schemeClr val="dk2"/>
              </a:solidFill>
            </a:endParaRPr>
          </a:p>
          <a:p>
            <a:pPr indent="0" lvl="0" marL="0" rtl="0" algn="ctr">
              <a:spcBef>
                <a:spcPts val="0"/>
              </a:spcBef>
              <a:spcAft>
                <a:spcPts val="0"/>
              </a:spcAft>
              <a:buNone/>
            </a:pPr>
            <a:r>
              <a:rPr lang="en" sz="3900">
                <a:solidFill>
                  <a:schemeClr val="dk2"/>
                </a:solidFill>
              </a:rPr>
              <a:t>En overheden hebben een </a:t>
            </a:r>
            <a:r>
              <a:rPr b="1" lang="en" sz="3900">
                <a:solidFill>
                  <a:schemeClr val="dk2"/>
                </a:solidFill>
              </a:rPr>
              <a:t>leidende rol</a:t>
            </a:r>
            <a:r>
              <a:rPr lang="en" sz="3900">
                <a:solidFill>
                  <a:schemeClr val="dk2"/>
                </a:solidFill>
              </a:rPr>
              <a:t> in hoe dit gaat</a:t>
            </a:r>
            <a:endParaRPr sz="39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2"/>
          <p:cNvPicPr preferRelativeResize="0"/>
          <p:nvPr/>
        </p:nvPicPr>
        <p:blipFill>
          <a:blip r:embed="rId3">
            <a:alphaModFix/>
          </a:blip>
          <a:stretch>
            <a:fillRect/>
          </a:stretch>
        </p:blipFill>
        <p:spPr>
          <a:xfrm>
            <a:off x="0" y="0"/>
            <a:ext cx="7456518"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3"/>
          <p:cNvSpPr txBox="1"/>
          <p:nvPr/>
        </p:nvSpPr>
        <p:spPr>
          <a:xfrm>
            <a:off x="349050" y="55050"/>
            <a:ext cx="8445900" cy="503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dk2"/>
                </a:solidFill>
              </a:rPr>
              <a:t>De Amerikaanse cloud” is echt </a:t>
            </a:r>
            <a:r>
              <a:rPr b="1" lang="en" sz="4500">
                <a:solidFill>
                  <a:schemeClr val="dk2"/>
                </a:solidFill>
              </a:rPr>
              <a:t>niet</a:t>
            </a:r>
            <a:r>
              <a:rPr lang="en" sz="4500">
                <a:solidFill>
                  <a:schemeClr val="dk2"/>
                </a:solidFill>
              </a:rPr>
              <a:t> meer de veilige keuze. Ga je gedonder mee krijgen.</a:t>
            </a:r>
            <a:endParaRPr sz="4500">
              <a:solidFill>
                <a:schemeClr val="dk2"/>
              </a:solidFill>
            </a:endParaRPr>
          </a:p>
          <a:p>
            <a:pPr indent="0" lvl="0" marL="0" rtl="0" algn="l">
              <a:spcBef>
                <a:spcPts val="0"/>
              </a:spcBef>
              <a:spcAft>
                <a:spcPts val="0"/>
              </a:spcAft>
              <a:buNone/>
            </a:pPr>
            <a:r>
              <a:t/>
            </a:r>
            <a:endParaRPr sz="4500">
              <a:solidFill>
                <a:schemeClr val="dk2"/>
              </a:solidFill>
            </a:endParaRPr>
          </a:p>
          <a:p>
            <a:pPr indent="0" lvl="0" marL="0" rtl="0" algn="l">
              <a:spcBef>
                <a:spcPts val="0"/>
              </a:spcBef>
              <a:spcAft>
                <a:spcPts val="0"/>
              </a:spcAft>
              <a:buNone/>
            </a:pPr>
            <a:r>
              <a:rPr lang="en" sz="4500">
                <a:solidFill>
                  <a:schemeClr val="dk2"/>
                </a:solidFill>
              </a:rPr>
              <a:t>Maar we zijn echt overgeleverd!</a:t>
            </a:r>
            <a:endParaRPr sz="4500">
              <a:solidFill>
                <a:schemeClr val="dk2"/>
              </a:solidFill>
            </a:endParaRPr>
          </a:p>
          <a:p>
            <a:pPr indent="0" lvl="0" marL="0" rtl="0" algn="l">
              <a:spcBef>
                <a:spcPts val="0"/>
              </a:spcBef>
              <a:spcAft>
                <a:spcPts val="0"/>
              </a:spcAft>
              <a:buNone/>
            </a:pPr>
            <a:r>
              <a:t/>
            </a:r>
            <a:endParaRPr sz="4500">
              <a:solidFill>
                <a:schemeClr val="dk2"/>
              </a:solidFill>
            </a:endParaRPr>
          </a:p>
          <a:p>
            <a:pPr indent="0" lvl="0" marL="0" rtl="0" algn="l">
              <a:spcBef>
                <a:spcPts val="0"/>
              </a:spcBef>
              <a:spcAft>
                <a:spcPts val="0"/>
              </a:spcAft>
              <a:buNone/>
            </a:pPr>
            <a:r>
              <a:rPr lang="en" sz="4500">
                <a:solidFill>
                  <a:schemeClr val="dk2"/>
                </a:solidFill>
              </a:rPr>
              <a:t>Zijn er makkelijke oplossingen?</a:t>
            </a:r>
            <a:endParaRPr sz="45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4"/>
          <p:cNvSpPr txBox="1"/>
          <p:nvPr/>
        </p:nvSpPr>
        <p:spPr>
          <a:xfrm>
            <a:off x="399600" y="0"/>
            <a:ext cx="8494500" cy="49380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2"/>
              </a:buClr>
              <a:buSzPts val="1900"/>
              <a:buChar char="●"/>
            </a:pPr>
            <a:r>
              <a:rPr lang="en" sz="1900" strike="sngStrike">
                <a:solidFill>
                  <a:schemeClr val="dk2"/>
                </a:solidFill>
              </a:rPr>
              <a:t>Servers in de EU</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Speciale afspraken met Microsoft</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“Gebruik je eigen sleutels”</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Double Key Encryption</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Een “Souvereine cloud” - van AWS, Google of Microsoft</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“We houden onze eigen documenten apart”</a:t>
            </a:r>
            <a:br>
              <a:rPr lang="en" sz="1900" strike="sngStrike">
                <a:solidFill>
                  <a:schemeClr val="dk2"/>
                </a:solidFill>
              </a:rPr>
            </a:br>
            <a:endParaRPr sz="1900" strike="sngStrike">
              <a:solidFill>
                <a:schemeClr val="dk2"/>
              </a:solidFill>
            </a:endParaRPr>
          </a:p>
          <a:p>
            <a:pPr indent="-349250" lvl="0" marL="457200" rtl="0" algn="l">
              <a:spcBef>
                <a:spcPts val="0"/>
              </a:spcBef>
              <a:spcAft>
                <a:spcPts val="0"/>
              </a:spcAft>
              <a:buClr>
                <a:schemeClr val="dk2"/>
              </a:buClr>
              <a:buSzPts val="1900"/>
              <a:buChar char="●"/>
            </a:pPr>
            <a:r>
              <a:rPr lang="en" sz="1900" strike="sngStrike">
                <a:solidFill>
                  <a:schemeClr val="dk2"/>
                </a:solidFill>
              </a:rPr>
              <a:t>Multi-cloud</a:t>
            </a:r>
            <a:endParaRPr sz="1900" strike="sngStrike">
              <a:solidFill>
                <a:schemeClr val="dk2"/>
              </a:solidFill>
            </a:endParaRPr>
          </a:p>
          <a:p>
            <a:pPr indent="0" lvl="0" marL="0" rtl="0" algn="l">
              <a:spcBef>
                <a:spcPts val="0"/>
              </a:spcBef>
              <a:spcAft>
                <a:spcPts val="0"/>
              </a:spcAft>
              <a:buNone/>
            </a:pPr>
            <a:r>
              <a:t/>
            </a:r>
            <a:endParaRPr sz="1900" strike="sngStrike">
              <a:solidFill>
                <a:schemeClr val="dk2"/>
              </a:solidFill>
            </a:endParaRPr>
          </a:p>
          <a:p>
            <a:pPr indent="-349250" lvl="0" marL="457200" rtl="0" algn="l">
              <a:spcBef>
                <a:spcPts val="0"/>
              </a:spcBef>
              <a:spcAft>
                <a:spcPts val="0"/>
              </a:spcAft>
              <a:buClr>
                <a:schemeClr val="dk2"/>
              </a:buClr>
              <a:buSzPts val="1900"/>
              <a:buChar char="●"/>
            </a:pPr>
            <a:r>
              <a:rPr b="1" lang="en" sz="1900" strike="sngStrike">
                <a:solidFill>
                  <a:schemeClr val="dk2"/>
                </a:solidFill>
              </a:rPr>
              <a:t>We gaan toch door met een zorgvuldige risico-afweging</a:t>
            </a:r>
            <a:endParaRPr b="1" sz="1900" strike="sngStrike">
              <a:solidFill>
                <a:schemeClr val="dk2"/>
              </a:solidFill>
            </a:endParaRPr>
          </a:p>
          <a:p>
            <a:pPr indent="0" lvl="0" marL="0" rtl="0" algn="l">
              <a:spcBef>
                <a:spcPts val="0"/>
              </a:spcBef>
              <a:spcAft>
                <a:spcPts val="0"/>
              </a:spcAft>
              <a:buNone/>
            </a:pPr>
            <a:r>
              <a:t/>
            </a:r>
            <a:endParaRPr sz="1900" strike="sngStrike">
              <a:solidFill>
                <a:schemeClr val="dk2"/>
              </a:solidFill>
            </a:endParaRPr>
          </a:p>
          <a:p>
            <a:pPr indent="0" lvl="0" marL="0" rtl="0" algn="l">
              <a:spcBef>
                <a:spcPts val="0"/>
              </a:spcBef>
              <a:spcAft>
                <a:spcPts val="0"/>
              </a:spcAft>
              <a:buNone/>
            </a:pPr>
            <a:r>
              <a:rPr b="1" lang="en" sz="1900">
                <a:solidFill>
                  <a:schemeClr val="dk2"/>
                </a:solidFill>
              </a:rPr>
              <a:t>Nee, er is geen oplossing die inhoudt dat je hetzelfde kan blijven doen!</a:t>
            </a:r>
            <a:endParaRPr b="1" sz="19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5"/>
          <p:cNvSpPr txBox="1"/>
          <p:nvPr/>
        </p:nvSpPr>
        <p:spPr>
          <a:xfrm>
            <a:off x="802350" y="0"/>
            <a:ext cx="8107500" cy="42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Amerika destabiliseert juist terwijl we steeds afhankelijker worden van hun diensten &amp; security-producten. </a:t>
            </a:r>
            <a:endParaRPr sz="3000">
              <a:solidFill>
                <a:schemeClr val="dk2"/>
              </a:solidFill>
            </a:endParaRPr>
          </a:p>
          <a:p>
            <a:pPr indent="0" lvl="0" marL="0" rtl="0" algn="l">
              <a:spcBef>
                <a:spcPts val="0"/>
              </a:spcBef>
              <a:spcAft>
                <a:spcPts val="0"/>
              </a:spcAft>
              <a:buNone/>
            </a:pPr>
            <a:r>
              <a:t/>
            </a:r>
            <a:endParaRPr sz="3000">
              <a:solidFill>
                <a:schemeClr val="dk2"/>
              </a:solidFill>
            </a:endParaRPr>
          </a:p>
          <a:p>
            <a:pPr indent="457200" lvl="0" marL="0" rtl="0" algn="l">
              <a:spcBef>
                <a:spcPts val="0"/>
              </a:spcBef>
              <a:spcAft>
                <a:spcPts val="0"/>
              </a:spcAft>
              <a:buNone/>
            </a:pPr>
            <a:r>
              <a:rPr lang="en" sz="3000">
                <a:solidFill>
                  <a:schemeClr val="dk2"/>
                </a:solidFill>
              </a:rPr>
              <a:t>Gelukkig zijn er opties</a:t>
            </a:r>
            <a:endParaRPr sz="3000">
              <a:solidFill>
                <a:schemeClr val="dk2"/>
              </a:solidFill>
            </a:endParaRPr>
          </a:p>
          <a:p>
            <a:pPr indent="457200" lvl="0" marL="0" rtl="0" algn="l">
              <a:spcBef>
                <a:spcPts val="0"/>
              </a:spcBef>
              <a:spcAft>
                <a:spcPts val="0"/>
              </a:spcAft>
              <a:buNone/>
            </a:pPr>
            <a:r>
              <a:t/>
            </a:r>
            <a:endParaRPr sz="3000">
              <a:solidFill>
                <a:schemeClr val="dk2"/>
              </a:solidFill>
            </a:endParaRPr>
          </a:p>
          <a:p>
            <a:pPr indent="457200" lvl="0" marL="0" rtl="0" algn="l">
              <a:spcBef>
                <a:spcPts val="0"/>
              </a:spcBef>
              <a:spcAft>
                <a:spcPts val="0"/>
              </a:spcAft>
              <a:buNone/>
            </a:pPr>
            <a:r>
              <a:rPr lang="en" sz="3000">
                <a:solidFill>
                  <a:schemeClr val="dk2"/>
                </a:solidFill>
              </a:rPr>
              <a:t>	“Handelingsperspectief”</a:t>
            </a:r>
            <a:endParaRPr sz="3000">
              <a:solidFill>
                <a:schemeClr val="dk2"/>
              </a:solidFill>
            </a:endParaRPr>
          </a:p>
          <a:p>
            <a:pPr indent="457200" lvl="0" marL="0" rtl="0" algn="l">
              <a:spcBef>
                <a:spcPts val="0"/>
              </a:spcBef>
              <a:spcAft>
                <a:spcPts val="0"/>
              </a:spcAft>
              <a:buNone/>
            </a:pPr>
            <a:r>
              <a:t/>
            </a:r>
            <a:endParaRPr sz="3000">
              <a:solidFill>
                <a:schemeClr val="dk2"/>
              </a:solidFill>
            </a:endParaRPr>
          </a:p>
          <a:p>
            <a:pPr indent="0" lvl="0" marL="0" rtl="0" algn="l">
              <a:spcBef>
                <a:spcPts val="0"/>
              </a:spcBef>
              <a:spcAft>
                <a:spcPts val="0"/>
              </a:spcAft>
              <a:buNone/>
            </a:pPr>
            <a:r>
              <a:rPr lang="en" sz="3000">
                <a:solidFill>
                  <a:schemeClr val="dk2"/>
                </a:solidFill>
              </a:rPr>
              <a:t>Maar we kunnen niet wachten tot iemand hier Azure gaat klonen! “En moet je ook niet willen”</a:t>
            </a:r>
            <a:endParaRPr sz="3000">
              <a:solidFill>
                <a:schemeClr val="dk2"/>
              </a:solidFill>
            </a:endParaRPr>
          </a:p>
          <a:p>
            <a:pPr indent="457200" lvl="0" marL="0" rtl="0" algn="l">
              <a:spcBef>
                <a:spcPts val="0"/>
              </a:spcBef>
              <a:spcAft>
                <a:spcPts val="0"/>
              </a:spcAft>
              <a:buNone/>
            </a:pPr>
            <a:r>
              <a:t/>
            </a:r>
            <a:endParaRPr sz="3000">
              <a:solidFill>
                <a:schemeClr val="dk2"/>
              </a:solidFill>
            </a:endParaRPr>
          </a:p>
          <a:p>
            <a:pPr indent="457200" lvl="0" marL="0" rtl="0" algn="l">
              <a:spcBef>
                <a:spcPts val="0"/>
              </a:spcBef>
              <a:spcAft>
                <a:spcPts val="0"/>
              </a:spcAft>
              <a:buNone/>
            </a:pPr>
            <a:r>
              <a:t/>
            </a:r>
            <a:endParaRPr sz="30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6"/>
          <p:cNvPicPr preferRelativeResize="0"/>
          <p:nvPr/>
        </p:nvPicPr>
        <p:blipFill>
          <a:blip r:embed="rId3">
            <a:alphaModFix/>
          </a:blip>
          <a:stretch>
            <a:fillRect/>
          </a:stretch>
        </p:blipFill>
        <p:spPr>
          <a:xfrm>
            <a:off x="763591" y="2948681"/>
            <a:ext cx="2624361" cy="887914"/>
          </a:xfrm>
          <a:prstGeom prst="rect">
            <a:avLst/>
          </a:prstGeom>
          <a:noFill/>
          <a:ln>
            <a:noFill/>
          </a:ln>
        </p:spPr>
      </p:pic>
      <p:pic>
        <p:nvPicPr>
          <p:cNvPr id="320" name="Google Shape;320;p36"/>
          <p:cNvPicPr preferRelativeResize="0"/>
          <p:nvPr/>
        </p:nvPicPr>
        <p:blipFill>
          <a:blip r:embed="rId4">
            <a:alphaModFix/>
          </a:blip>
          <a:stretch>
            <a:fillRect/>
          </a:stretch>
        </p:blipFill>
        <p:spPr>
          <a:xfrm>
            <a:off x="3767699" y="3019718"/>
            <a:ext cx="2049549" cy="1226513"/>
          </a:xfrm>
          <a:prstGeom prst="rect">
            <a:avLst/>
          </a:prstGeom>
          <a:noFill/>
          <a:ln>
            <a:noFill/>
          </a:ln>
        </p:spPr>
      </p:pic>
      <p:pic>
        <p:nvPicPr>
          <p:cNvPr id="321" name="Google Shape;321;p36"/>
          <p:cNvPicPr preferRelativeResize="0"/>
          <p:nvPr/>
        </p:nvPicPr>
        <p:blipFill>
          <a:blip r:embed="rId5">
            <a:alphaModFix/>
          </a:blip>
          <a:stretch>
            <a:fillRect/>
          </a:stretch>
        </p:blipFill>
        <p:spPr>
          <a:xfrm>
            <a:off x="6724485" y="2706180"/>
            <a:ext cx="1655925" cy="1655925"/>
          </a:xfrm>
          <a:prstGeom prst="rect">
            <a:avLst/>
          </a:prstGeom>
          <a:noFill/>
          <a:ln>
            <a:noFill/>
          </a:ln>
        </p:spPr>
      </p:pic>
      <p:cxnSp>
        <p:nvCxnSpPr>
          <p:cNvPr id="322" name="Google Shape;322;p36"/>
          <p:cNvCxnSpPr/>
          <p:nvPr/>
        </p:nvCxnSpPr>
        <p:spPr>
          <a:xfrm rot="10800000">
            <a:off x="3591986" y="2787412"/>
            <a:ext cx="0" cy="1470600"/>
          </a:xfrm>
          <a:prstGeom prst="straightConnector1">
            <a:avLst/>
          </a:prstGeom>
          <a:noFill/>
          <a:ln cap="flat" cmpd="sng" w="76200">
            <a:solidFill>
              <a:srgbClr val="FF0000"/>
            </a:solidFill>
            <a:prstDash val="solid"/>
            <a:round/>
            <a:headEnd len="med" w="med" type="none"/>
            <a:tailEnd len="med" w="med" type="none"/>
          </a:ln>
        </p:spPr>
      </p:cxnSp>
      <p:cxnSp>
        <p:nvCxnSpPr>
          <p:cNvPr id="323" name="Google Shape;323;p36"/>
          <p:cNvCxnSpPr/>
          <p:nvPr/>
        </p:nvCxnSpPr>
        <p:spPr>
          <a:xfrm rot="10800000">
            <a:off x="6332268" y="2787412"/>
            <a:ext cx="0" cy="1470600"/>
          </a:xfrm>
          <a:prstGeom prst="straightConnector1">
            <a:avLst/>
          </a:prstGeom>
          <a:noFill/>
          <a:ln cap="flat" cmpd="sng" w="76200">
            <a:solidFill>
              <a:srgbClr val="FF0000"/>
            </a:solidFill>
            <a:prstDash val="solid"/>
            <a:round/>
            <a:headEnd len="med" w="med" type="none"/>
            <a:tailEnd len="med" w="med" type="none"/>
          </a:ln>
        </p:spPr>
      </p:cxnSp>
      <p:grpSp>
        <p:nvGrpSpPr>
          <p:cNvPr id="324" name="Google Shape;324;p36"/>
          <p:cNvGrpSpPr/>
          <p:nvPr/>
        </p:nvGrpSpPr>
        <p:grpSpPr>
          <a:xfrm>
            <a:off x="1325935" y="1951075"/>
            <a:ext cx="6492133" cy="699144"/>
            <a:chOff x="299182" y="2923075"/>
            <a:chExt cx="3874975" cy="417300"/>
          </a:xfrm>
        </p:grpSpPr>
        <p:sp>
          <p:nvSpPr>
            <p:cNvPr id="325" name="Google Shape;325;p36"/>
            <p:cNvSpPr/>
            <p:nvPr/>
          </p:nvSpPr>
          <p:spPr>
            <a:xfrm>
              <a:off x="299182" y="2923075"/>
              <a:ext cx="5454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S3</a:t>
              </a:r>
              <a:endParaRPr sz="2345"/>
            </a:p>
          </p:txBody>
        </p:sp>
        <p:sp>
          <p:nvSpPr>
            <p:cNvPr id="326" name="Google Shape;326;p36"/>
            <p:cNvSpPr/>
            <p:nvPr/>
          </p:nvSpPr>
          <p:spPr>
            <a:xfrm>
              <a:off x="991776"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RDS</a:t>
              </a:r>
              <a:endParaRPr sz="2345"/>
            </a:p>
          </p:txBody>
        </p:sp>
        <p:sp>
          <p:nvSpPr>
            <p:cNvPr id="327" name="Google Shape;327;p36"/>
            <p:cNvSpPr/>
            <p:nvPr/>
          </p:nvSpPr>
          <p:spPr>
            <a:xfrm>
              <a:off x="1824170"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SQS</a:t>
              </a:r>
              <a:endParaRPr sz="2345"/>
            </a:p>
          </p:txBody>
        </p:sp>
        <p:sp>
          <p:nvSpPr>
            <p:cNvPr id="328" name="Google Shape;328;p36"/>
            <p:cNvSpPr/>
            <p:nvPr/>
          </p:nvSpPr>
          <p:spPr>
            <a:xfrm>
              <a:off x="2656564"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R53</a:t>
              </a:r>
              <a:endParaRPr sz="2345"/>
            </a:p>
          </p:txBody>
        </p:sp>
        <p:sp>
          <p:nvSpPr>
            <p:cNvPr id="329" name="Google Shape;329;p36"/>
            <p:cNvSpPr/>
            <p:nvPr/>
          </p:nvSpPr>
          <p:spPr>
            <a:xfrm>
              <a:off x="3488957" y="2923075"/>
              <a:ext cx="685200" cy="4173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842"/>
                <a:t>Cognito</a:t>
              </a:r>
              <a:endParaRPr sz="1842"/>
            </a:p>
          </p:txBody>
        </p:sp>
      </p:grpSp>
      <p:sp>
        <p:nvSpPr>
          <p:cNvPr id="330" name="Google Shape;330;p36"/>
          <p:cNvSpPr/>
          <p:nvPr/>
        </p:nvSpPr>
        <p:spPr>
          <a:xfrm>
            <a:off x="2594457" y="76948"/>
            <a:ext cx="3955200" cy="12264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Nieuw product</a:t>
            </a:r>
            <a:endParaRPr sz="2345"/>
          </a:p>
        </p:txBody>
      </p:sp>
      <p:cxnSp>
        <p:nvCxnSpPr>
          <p:cNvPr id="331" name="Google Shape;331;p36"/>
          <p:cNvCxnSpPr/>
          <p:nvPr/>
        </p:nvCxnSpPr>
        <p:spPr>
          <a:xfrm>
            <a:off x="163025" y="1663900"/>
            <a:ext cx="8595000" cy="0"/>
          </a:xfrm>
          <a:prstGeom prst="straightConnector1">
            <a:avLst/>
          </a:prstGeom>
          <a:noFill/>
          <a:ln cap="flat" cmpd="sng" w="9525">
            <a:solidFill>
              <a:schemeClr val="dk2"/>
            </a:solidFill>
            <a:prstDash val="dash"/>
            <a:round/>
            <a:headEnd len="med" w="med" type="none"/>
            <a:tailEnd len="med" w="med" type="none"/>
          </a:ln>
        </p:spPr>
      </p:cxnSp>
      <p:sp>
        <p:nvSpPr>
          <p:cNvPr id="332" name="Google Shape;332;p36"/>
          <p:cNvSpPr txBox="1"/>
          <p:nvPr/>
        </p:nvSpPr>
        <p:spPr>
          <a:xfrm>
            <a:off x="7130125" y="125600"/>
            <a:ext cx="1707000" cy="99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chemeClr val="dk2"/>
                </a:solidFill>
              </a:rPr>
              <a:t>~100% van de markt nu</a:t>
            </a:r>
            <a:endParaRPr sz="1800">
              <a:solidFill>
                <a:schemeClr val="dk2"/>
              </a:solidFill>
            </a:endParaRPr>
          </a:p>
        </p:txBody>
      </p:sp>
      <p:cxnSp>
        <p:nvCxnSpPr>
          <p:cNvPr id="333" name="Google Shape;333;p36"/>
          <p:cNvCxnSpPr/>
          <p:nvPr/>
        </p:nvCxnSpPr>
        <p:spPr>
          <a:xfrm rot="10800000">
            <a:off x="519500" y="993400"/>
            <a:ext cx="0" cy="662100"/>
          </a:xfrm>
          <a:prstGeom prst="straightConnector1">
            <a:avLst/>
          </a:prstGeom>
          <a:noFill/>
          <a:ln cap="flat" cmpd="sng" w="9525">
            <a:solidFill>
              <a:schemeClr val="dk2"/>
            </a:solidFill>
            <a:prstDash val="solid"/>
            <a:round/>
            <a:headEnd len="med" w="med" type="none"/>
            <a:tailEnd len="med" w="med" type="triangle"/>
          </a:ln>
        </p:spPr>
      </p:cxnSp>
      <p:sp>
        <p:nvSpPr>
          <p:cNvPr id="334" name="Google Shape;334;p36"/>
          <p:cNvSpPr txBox="1"/>
          <p:nvPr/>
        </p:nvSpPr>
        <p:spPr>
          <a:xfrm>
            <a:off x="0" y="205525"/>
            <a:ext cx="249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“Jouw verantwoordelijkheid”</a:t>
            </a:r>
            <a:endParaRPr sz="1800">
              <a:solidFill>
                <a:schemeClr val="dk2"/>
              </a:solidFill>
            </a:endParaRPr>
          </a:p>
        </p:txBody>
      </p:sp>
      <p:pic>
        <p:nvPicPr>
          <p:cNvPr id="335" name="Google Shape;335;p36"/>
          <p:cNvPicPr preferRelativeResize="0"/>
          <p:nvPr/>
        </p:nvPicPr>
        <p:blipFill>
          <a:blip r:embed="rId6">
            <a:alphaModFix/>
          </a:blip>
          <a:stretch>
            <a:fillRect/>
          </a:stretch>
        </p:blipFill>
        <p:spPr>
          <a:xfrm>
            <a:off x="7130114" y="4333546"/>
            <a:ext cx="943931" cy="781400"/>
          </a:xfrm>
          <a:prstGeom prst="rect">
            <a:avLst/>
          </a:prstGeom>
          <a:noFill/>
          <a:ln>
            <a:noFill/>
          </a:ln>
        </p:spPr>
      </p:pic>
      <p:pic>
        <p:nvPicPr>
          <p:cNvPr id="336" name="Google Shape;336;p36"/>
          <p:cNvPicPr preferRelativeResize="0"/>
          <p:nvPr/>
        </p:nvPicPr>
        <p:blipFill>
          <a:blip r:embed="rId7">
            <a:alphaModFix/>
          </a:blip>
          <a:stretch>
            <a:fillRect/>
          </a:stretch>
        </p:blipFill>
        <p:spPr>
          <a:xfrm>
            <a:off x="4362596" y="4333551"/>
            <a:ext cx="943925" cy="781395"/>
          </a:xfrm>
          <a:prstGeom prst="rect">
            <a:avLst/>
          </a:prstGeom>
          <a:noFill/>
          <a:ln>
            <a:noFill/>
          </a:ln>
        </p:spPr>
      </p:pic>
      <p:pic>
        <p:nvPicPr>
          <p:cNvPr id="337" name="Google Shape;337;p36"/>
          <p:cNvPicPr preferRelativeResize="0"/>
          <p:nvPr/>
        </p:nvPicPr>
        <p:blipFill>
          <a:blip r:embed="rId8">
            <a:alphaModFix/>
          </a:blip>
          <a:stretch>
            <a:fillRect/>
          </a:stretch>
        </p:blipFill>
        <p:spPr>
          <a:xfrm>
            <a:off x="978851" y="3904725"/>
            <a:ext cx="2018185" cy="1238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7"/>
          <p:cNvSpPr/>
          <p:nvPr/>
        </p:nvSpPr>
        <p:spPr>
          <a:xfrm>
            <a:off x="1894473" y="353890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Server, Storage, Network Capacity, </a:t>
            </a:r>
            <a:r>
              <a:rPr b="1" lang="en"/>
              <a:t>Kubernetes, Containers</a:t>
            </a:r>
            <a:endParaRPr b="1"/>
          </a:p>
        </p:txBody>
      </p:sp>
      <p:sp>
        <p:nvSpPr>
          <p:cNvPr id="343" name="Google Shape;343;p37"/>
          <p:cNvSpPr/>
          <p:nvPr/>
        </p:nvSpPr>
        <p:spPr>
          <a:xfrm>
            <a:off x="1894473" y="25717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Databases, eenvoudige diensten, rest “op verzoek”</a:t>
            </a:r>
            <a:endParaRPr/>
          </a:p>
        </p:txBody>
      </p:sp>
      <p:sp>
        <p:nvSpPr>
          <p:cNvPr id="344" name="Google Shape;344;p37"/>
          <p:cNvSpPr/>
          <p:nvPr/>
        </p:nvSpPr>
        <p:spPr>
          <a:xfrm>
            <a:off x="1894473" y="16156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Geavanceerde en PLAKKERIGE diensten</a:t>
            </a:r>
            <a:endParaRPr/>
          </a:p>
          <a:p>
            <a:pPr indent="0" lvl="0" marL="0" rtl="0" algn="ctr">
              <a:spcBef>
                <a:spcPts val="0"/>
              </a:spcBef>
              <a:spcAft>
                <a:spcPts val="0"/>
              </a:spcAft>
              <a:buNone/>
            </a:pPr>
            <a:r>
              <a:rPr lang="en"/>
              <a:t>(stofzuigerzakken, koffiecupjes)</a:t>
            </a:r>
            <a:endParaRPr/>
          </a:p>
        </p:txBody>
      </p:sp>
      <p:sp>
        <p:nvSpPr>
          <p:cNvPr id="345" name="Google Shape;345;p37"/>
          <p:cNvSpPr/>
          <p:nvPr/>
        </p:nvSpPr>
        <p:spPr>
          <a:xfrm>
            <a:off x="1894473" y="659550"/>
            <a:ext cx="4907400" cy="95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Complete kantooromgeving</a:t>
            </a:r>
            <a:endParaRPr/>
          </a:p>
        </p:txBody>
      </p:sp>
      <p:sp>
        <p:nvSpPr>
          <p:cNvPr id="346" name="Google Shape;346;p37"/>
          <p:cNvSpPr txBox="1"/>
          <p:nvPr/>
        </p:nvSpPr>
        <p:spPr>
          <a:xfrm>
            <a:off x="-61834" y="3816850"/>
            <a:ext cx="174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347" name="Google Shape;347;p37"/>
          <p:cNvSpPr txBox="1"/>
          <p:nvPr/>
        </p:nvSpPr>
        <p:spPr>
          <a:xfrm>
            <a:off x="-61834" y="2855225"/>
            <a:ext cx="22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348" name="Google Shape;348;p37"/>
          <p:cNvSpPr txBox="1"/>
          <p:nvPr/>
        </p:nvSpPr>
        <p:spPr>
          <a:xfrm>
            <a:off x="-61834" y="901225"/>
            <a:ext cx="633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Alleen Microsoft</a:t>
            </a:r>
            <a:endParaRPr b="1" sz="1800">
              <a:solidFill>
                <a:schemeClr val="dk2"/>
              </a:solidFill>
            </a:endParaRPr>
          </a:p>
        </p:txBody>
      </p:sp>
      <p:sp>
        <p:nvSpPr>
          <p:cNvPr id="349" name="Google Shape;349;p37"/>
          <p:cNvSpPr txBox="1"/>
          <p:nvPr/>
        </p:nvSpPr>
        <p:spPr>
          <a:xfrm>
            <a:off x="-61834" y="1462575"/>
            <a:ext cx="174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AWS, Microsoft, Google, (Oracle)</a:t>
            </a:r>
            <a:endParaRPr sz="1800">
              <a:solidFill>
                <a:schemeClr val="dk2"/>
              </a:solidFill>
            </a:endParaRPr>
          </a:p>
        </p:txBody>
      </p:sp>
      <p:cxnSp>
        <p:nvCxnSpPr>
          <p:cNvPr id="350" name="Google Shape;350;p37"/>
          <p:cNvCxnSpPr/>
          <p:nvPr/>
        </p:nvCxnSpPr>
        <p:spPr>
          <a:xfrm>
            <a:off x="1141116" y="2580175"/>
            <a:ext cx="7695600" cy="0"/>
          </a:xfrm>
          <a:prstGeom prst="straightConnector1">
            <a:avLst/>
          </a:prstGeom>
          <a:noFill/>
          <a:ln cap="flat" cmpd="sng" w="28575">
            <a:solidFill>
              <a:srgbClr val="FF0000"/>
            </a:solidFill>
            <a:prstDash val="solid"/>
            <a:round/>
            <a:headEnd len="med" w="med" type="none"/>
            <a:tailEnd len="med" w="med" type="none"/>
          </a:ln>
        </p:spPr>
      </p:cxnSp>
      <p:cxnSp>
        <p:nvCxnSpPr>
          <p:cNvPr id="351" name="Google Shape;351;p37"/>
          <p:cNvCxnSpPr/>
          <p:nvPr/>
        </p:nvCxnSpPr>
        <p:spPr>
          <a:xfrm rot="10800000">
            <a:off x="7962889" y="1798825"/>
            <a:ext cx="0" cy="663300"/>
          </a:xfrm>
          <a:prstGeom prst="straightConnector1">
            <a:avLst/>
          </a:prstGeom>
          <a:noFill/>
          <a:ln cap="flat" cmpd="sng" w="9525">
            <a:solidFill>
              <a:srgbClr val="FF0000"/>
            </a:solidFill>
            <a:prstDash val="solid"/>
            <a:round/>
            <a:headEnd len="med" w="med" type="none"/>
            <a:tailEnd len="med" w="med" type="triangle"/>
          </a:ln>
        </p:spPr>
      </p:cxnSp>
      <p:sp>
        <p:nvSpPr>
          <p:cNvPr id="352" name="Google Shape;352;p37"/>
          <p:cNvSpPr txBox="1"/>
          <p:nvPr/>
        </p:nvSpPr>
        <p:spPr>
          <a:xfrm>
            <a:off x="7462598" y="1034325"/>
            <a:ext cx="101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“Cloud”</a:t>
            </a:r>
            <a:endParaRPr sz="1800">
              <a:solidFill>
                <a:schemeClr val="dk2"/>
              </a:solidFill>
            </a:endParaRPr>
          </a:p>
        </p:txBody>
      </p:sp>
      <p:pic>
        <p:nvPicPr>
          <p:cNvPr id="353" name="Google Shape;353;p37"/>
          <p:cNvPicPr preferRelativeResize="0"/>
          <p:nvPr/>
        </p:nvPicPr>
        <p:blipFill>
          <a:blip r:embed="rId3">
            <a:alphaModFix/>
          </a:blip>
          <a:stretch>
            <a:fillRect/>
          </a:stretch>
        </p:blipFill>
        <p:spPr>
          <a:xfrm>
            <a:off x="6910414" y="1680721"/>
            <a:ext cx="943931" cy="781400"/>
          </a:xfrm>
          <a:prstGeom prst="rect">
            <a:avLst/>
          </a:prstGeom>
          <a:noFill/>
          <a:ln>
            <a:noFill/>
          </a:ln>
        </p:spPr>
      </p:pic>
      <p:pic>
        <p:nvPicPr>
          <p:cNvPr id="354" name="Google Shape;354;p37"/>
          <p:cNvPicPr preferRelativeResize="0"/>
          <p:nvPr/>
        </p:nvPicPr>
        <p:blipFill rotWithShape="1">
          <a:blip r:embed="rId4">
            <a:alphaModFix/>
          </a:blip>
          <a:srcRect b="0" l="23966" r="21478" t="0"/>
          <a:stretch/>
        </p:blipFill>
        <p:spPr>
          <a:xfrm>
            <a:off x="7010675" y="2755575"/>
            <a:ext cx="1074300" cy="19692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grpSp>
        <p:nvGrpSpPr>
          <p:cNvPr id="359" name="Google Shape;359;p38"/>
          <p:cNvGrpSpPr/>
          <p:nvPr/>
        </p:nvGrpSpPr>
        <p:grpSpPr>
          <a:xfrm>
            <a:off x="436027" y="3976476"/>
            <a:ext cx="3531542" cy="767770"/>
            <a:chOff x="118052" y="3373777"/>
            <a:chExt cx="4546269" cy="988376"/>
          </a:xfrm>
        </p:grpSpPr>
        <p:pic>
          <p:nvPicPr>
            <p:cNvPr id="360" name="Google Shape;360;p38"/>
            <p:cNvPicPr preferRelativeResize="0"/>
            <p:nvPr/>
          </p:nvPicPr>
          <p:blipFill>
            <a:blip r:embed="rId3">
              <a:alphaModFix/>
            </a:blip>
            <a:stretch>
              <a:fillRect/>
            </a:stretch>
          </p:blipFill>
          <p:spPr>
            <a:xfrm>
              <a:off x="118052" y="3518519"/>
              <a:ext cx="1566408" cy="529971"/>
            </a:xfrm>
            <a:prstGeom prst="rect">
              <a:avLst/>
            </a:prstGeom>
            <a:noFill/>
            <a:ln>
              <a:noFill/>
            </a:ln>
          </p:spPr>
        </p:pic>
        <p:pic>
          <p:nvPicPr>
            <p:cNvPr id="361" name="Google Shape;361;p38"/>
            <p:cNvPicPr preferRelativeResize="0"/>
            <p:nvPr/>
          </p:nvPicPr>
          <p:blipFill>
            <a:blip r:embed="rId4">
              <a:alphaModFix/>
            </a:blip>
            <a:stretch>
              <a:fillRect/>
            </a:stretch>
          </p:blipFill>
          <p:spPr>
            <a:xfrm>
              <a:off x="1911122" y="3560918"/>
              <a:ext cx="1223318" cy="732072"/>
            </a:xfrm>
            <a:prstGeom prst="rect">
              <a:avLst/>
            </a:prstGeom>
            <a:noFill/>
            <a:ln>
              <a:noFill/>
            </a:ln>
          </p:spPr>
        </p:pic>
        <p:pic>
          <p:nvPicPr>
            <p:cNvPr id="362" name="Google Shape;362;p38"/>
            <p:cNvPicPr preferRelativeResize="0"/>
            <p:nvPr/>
          </p:nvPicPr>
          <p:blipFill>
            <a:blip r:embed="rId5">
              <a:alphaModFix/>
            </a:blip>
            <a:stretch>
              <a:fillRect/>
            </a:stretch>
          </p:blipFill>
          <p:spPr>
            <a:xfrm>
              <a:off x="3675945" y="3373777"/>
              <a:ext cx="988376" cy="988376"/>
            </a:xfrm>
            <a:prstGeom prst="rect">
              <a:avLst/>
            </a:prstGeom>
            <a:noFill/>
            <a:ln>
              <a:noFill/>
            </a:ln>
          </p:spPr>
        </p:pic>
        <p:cxnSp>
          <p:nvCxnSpPr>
            <p:cNvPr id="363" name="Google Shape;363;p38"/>
            <p:cNvCxnSpPr/>
            <p:nvPr/>
          </p:nvCxnSpPr>
          <p:spPr>
            <a:xfrm rot="10800000">
              <a:off x="1806243" y="3422222"/>
              <a:ext cx="0" cy="877800"/>
            </a:xfrm>
            <a:prstGeom prst="straightConnector1">
              <a:avLst/>
            </a:prstGeom>
            <a:noFill/>
            <a:ln cap="flat" cmpd="sng" w="11325">
              <a:solidFill>
                <a:srgbClr val="FF0000"/>
              </a:solidFill>
              <a:prstDash val="solid"/>
              <a:round/>
              <a:headEnd len="med" w="med" type="none"/>
              <a:tailEnd len="med" w="med" type="none"/>
            </a:ln>
          </p:spPr>
        </p:cxnSp>
        <p:cxnSp>
          <p:nvCxnSpPr>
            <p:cNvPr id="364" name="Google Shape;364;p38"/>
            <p:cNvCxnSpPr/>
            <p:nvPr/>
          </p:nvCxnSpPr>
          <p:spPr>
            <a:xfrm rot="10800000">
              <a:off x="3441842" y="3422222"/>
              <a:ext cx="0" cy="877800"/>
            </a:xfrm>
            <a:prstGeom prst="straightConnector1">
              <a:avLst/>
            </a:prstGeom>
            <a:noFill/>
            <a:ln cap="flat" cmpd="sng" w="11325">
              <a:solidFill>
                <a:srgbClr val="FF0000"/>
              </a:solidFill>
              <a:prstDash val="solid"/>
              <a:round/>
              <a:headEnd len="med" w="med" type="none"/>
              <a:tailEnd len="med" w="med" type="none"/>
            </a:ln>
          </p:spPr>
        </p:cxnSp>
      </p:grpSp>
      <p:sp>
        <p:nvSpPr>
          <p:cNvPr id="365" name="Google Shape;365;p38"/>
          <p:cNvSpPr/>
          <p:nvPr/>
        </p:nvSpPr>
        <p:spPr>
          <a:xfrm>
            <a:off x="495385" y="1569988"/>
            <a:ext cx="1442100" cy="6990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Minio</a:t>
            </a:r>
            <a:endParaRPr sz="2345"/>
          </a:p>
        </p:txBody>
      </p:sp>
      <p:sp>
        <p:nvSpPr>
          <p:cNvPr id="366" name="Google Shape;366;p38"/>
          <p:cNvSpPr/>
          <p:nvPr/>
        </p:nvSpPr>
        <p:spPr>
          <a:xfrm>
            <a:off x="2081411" y="1570000"/>
            <a:ext cx="1855200" cy="6990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645"/>
              <a:t>PostgreSQL</a:t>
            </a:r>
            <a:endParaRPr sz="1645"/>
          </a:p>
        </p:txBody>
      </p:sp>
      <p:sp>
        <p:nvSpPr>
          <p:cNvPr id="367" name="Google Shape;367;p38"/>
          <p:cNvSpPr/>
          <p:nvPr/>
        </p:nvSpPr>
        <p:spPr>
          <a:xfrm>
            <a:off x="4080593" y="1569975"/>
            <a:ext cx="1618800" cy="6990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645"/>
              <a:t>PostgreSQL</a:t>
            </a:r>
            <a:endParaRPr sz="1645"/>
          </a:p>
        </p:txBody>
      </p:sp>
      <p:sp>
        <p:nvSpPr>
          <p:cNvPr id="368" name="Google Shape;368;p38"/>
          <p:cNvSpPr/>
          <p:nvPr/>
        </p:nvSpPr>
        <p:spPr>
          <a:xfrm>
            <a:off x="5843283" y="1569975"/>
            <a:ext cx="1442100" cy="6990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645"/>
              <a:t>PowerDNS</a:t>
            </a:r>
            <a:endParaRPr sz="1645"/>
          </a:p>
        </p:txBody>
      </p:sp>
      <p:sp>
        <p:nvSpPr>
          <p:cNvPr id="369" name="Google Shape;369;p38"/>
          <p:cNvSpPr/>
          <p:nvPr/>
        </p:nvSpPr>
        <p:spPr>
          <a:xfrm>
            <a:off x="7429309" y="1569987"/>
            <a:ext cx="1289100" cy="6990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1842"/>
              <a:t>Keycloak</a:t>
            </a:r>
            <a:endParaRPr sz="1842"/>
          </a:p>
        </p:txBody>
      </p:sp>
      <p:sp>
        <p:nvSpPr>
          <p:cNvPr id="370" name="Google Shape;370;p38"/>
          <p:cNvSpPr/>
          <p:nvPr/>
        </p:nvSpPr>
        <p:spPr>
          <a:xfrm>
            <a:off x="2594457" y="76948"/>
            <a:ext cx="3955200" cy="1226400"/>
          </a:xfrm>
          <a:prstGeom prst="rect">
            <a:avLst/>
          </a:prstGeom>
          <a:solidFill>
            <a:schemeClr val="lt2"/>
          </a:solidFill>
          <a:ln cap="flat" cmpd="sng" w="15950">
            <a:solidFill>
              <a:schemeClr val="dk2"/>
            </a:solidFill>
            <a:prstDash val="solid"/>
            <a:round/>
            <a:headEnd len="sm" w="sm" type="none"/>
            <a:tailEnd len="sm" w="sm" type="none"/>
          </a:ln>
        </p:spPr>
        <p:txBody>
          <a:bodyPr anchorCtr="0" anchor="ctr" bIns="153175" lIns="153175" spcFirstLastPara="1" rIns="153175" wrap="square" tIns="153175">
            <a:noAutofit/>
          </a:bodyPr>
          <a:lstStyle/>
          <a:p>
            <a:pPr indent="0" lvl="0" marL="0" rtl="0" algn="ctr">
              <a:spcBef>
                <a:spcPts val="0"/>
              </a:spcBef>
              <a:spcAft>
                <a:spcPts val="0"/>
              </a:spcAft>
              <a:buNone/>
            </a:pPr>
            <a:r>
              <a:rPr lang="en" sz="2345"/>
              <a:t>Product</a:t>
            </a:r>
            <a:endParaRPr sz="2345"/>
          </a:p>
        </p:txBody>
      </p:sp>
      <p:cxnSp>
        <p:nvCxnSpPr>
          <p:cNvPr id="371" name="Google Shape;371;p38"/>
          <p:cNvCxnSpPr/>
          <p:nvPr/>
        </p:nvCxnSpPr>
        <p:spPr>
          <a:xfrm>
            <a:off x="240775" y="2379075"/>
            <a:ext cx="8595000" cy="0"/>
          </a:xfrm>
          <a:prstGeom prst="straightConnector1">
            <a:avLst/>
          </a:prstGeom>
          <a:noFill/>
          <a:ln cap="flat" cmpd="sng" w="9525">
            <a:solidFill>
              <a:schemeClr val="dk2"/>
            </a:solidFill>
            <a:prstDash val="dash"/>
            <a:round/>
            <a:headEnd len="med" w="med" type="none"/>
            <a:tailEnd len="med" w="med" type="none"/>
          </a:ln>
        </p:spPr>
      </p:cxnSp>
      <p:pic>
        <p:nvPicPr>
          <p:cNvPr id="372" name="Google Shape;372;p38"/>
          <p:cNvPicPr preferRelativeResize="0"/>
          <p:nvPr/>
        </p:nvPicPr>
        <p:blipFill>
          <a:blip r:embed="rId6">
            <a:alphaModFix/>
          </a:blip>
          <a:stretch>
            <a:fillRect/>
          </a:stretch>
        </p:blipFill>
        <p:spPr>
          <a:xfrm>
            <a:off x="4473197" y="4022341"/>
            <a:ext cx="1164831" cy="237167"/>
          </a:xfrm>
          <a:prstGeom prst="rect">
            <a:avLst/>
          </a:prstGeom>
          <a:noFill/>
          <a:ln>
            <a:noFill/>
          </a:ln>
        </p:spPr>
      </p:pic>
      <p:pic>
        <p:nvPicPr>
          <p:cNvPr id="373" name="Google Shape;373;p38"/>
          <p:cNvPicPr preferRelativeResize="0"/>
          <p:nvPr/>
        </p:nvPicPr>
        <p:blipFill>
          <a:blip r:embed="rId7">
            <a:alphaModFix/>
          </a:blip>
          <a:stretch>
            <a:fillRect/>
          </a:stretch>
        </p:blipFill>
        <p:spPr>
          <a:xfrm>
            <a:off x="5908550" y="4329985"/>
            <a:ext cx="331745" cy="55732"/>
          </a:xfrm>
          <a:prstGeom prst="rect">
            <a:avLst/>
          </a:prstGeom>
          <a:noFill/>
          <a:ln>
            <a:noFill/>
          </a:ln>
        </p:spPr>
      </p:pic>
      <p:pic>
        <p:nvPicPr>
          <p:cNvPr id="374" name="Google Shape;374;p38"/>
          <p:cNvPicPr preferRelativeResize="0"/>
          <p:nvPr/>
        </p:nvPicPr>
        <p:blipFill>
          <a:blip r:embed="rId8">
            <a:alphaModFix/>
          </a:blip>
          <a:stretch>
            <a:fillRect/>
          </a:stretch>
        </p:blipFill>
        <p:spPr>
          <a:xfrm>
            <a:off x="5816318" y="4593341"/>
            <a:ext cx="122293" cy="122293"/>
          </a:xfrm>
          <a:prstGeom prst="rect">
            <a:avLst/>
          </a:prstGeom>
          <a:noFill/>
          <a:ln>
            <a:noFill/>
          </a:ln>
        </p:spPr>
      </p:pic>
      <p:pic>
        <p:nvPicPr>
          <p:cNvPr id="375" name="Google Shape;375;p38"/>
          <p:cNvPicPr preferRelativeResize="0"/>
          <p:nvPr/>
        </p:nvPicPr>
        <p:blipFill>
          <a:blip r:embed="rId9">
            <a:alphaModFix/>
          </a:blip>
          <a:stretch>
            <a:fillRect/>
          </a:stretch>
        </p:blipFill>
        <p:spPr>
          <a:xfrm>
            <a:off x="7415287" y="4115602"/>
            <a:ext cx="579415" cy="102366"/>
          </a:xfrm>
          <a:prstGeom prst="rect">
            <a:avLst/>
          </a:prstGeom>
          <a:noFill/>
          <a:ln>
            <a:noFill/>
          </a:ln>
        </p:spPr>
      </p:pic>
      <p:pic>
        <p:nvPicPr>
          <p:cNvPr id="376" name="Google Shape;376;p38"/>
          <p:cNvPicPr preferRelativeResize="0"/>
          <p:nvPr/>
        </p:nvPicPr>
        <p:blipFill>
          <a:blip r:embed="rId10">
            <a:alphaModFix/>
          </a:blip>
          <a:stretch>
            <a:fillRect/>
          </a:stretch>
        </p:blipFill>
        <p:spPr>
          <a:xfrm>
            <a:off x="5448746" y="4715637"/>
            <a:ext cx="855353" cy="215966"/>
          </a:xfrm>
          <a:prstGeom prst="rect">
            <a:avLst/>
          </a:prstGeom>
          <a:noFill/>
          <a:ln>
            <a:noFill/>
          </a:ln>
        </p:spPr>
      </p:pic>
      <p:pic>
        <p:nvPicPr>
          <p:cNvPr id="377" name="Google Shape;377;p38"/>
          <p:cNvPicPr preferRelativeResize="0"/>
          <p:nvPr/>
        </p:nvPicPr>
        <p:blipFill>
          <a:blip r:embed="rId11">
            <a:alphaModFix/>
          </a:blip>
          <a:stretch>
            <a:fillRect/>
          </a:stretch>
        </p:blipFill>
        <p:spPr>
          <a:xfrm>
            <a:off x="5406716" y="4385716"/>
            <a:ext cx="385101" cy="70020"/>
          </a:xfrm>
          <a:prstGeom prst="rect">
            <a:avLst/>
          </a:prstGeom>
          <a:noFill/>
          <a:ln>
            <a:noFill/>
          </a:ln>
        </p:spPr>
      </p:pic>
      <p:pic>
        <p:nvPicPr>
          <p:cNvPr id="378" name="Google Shape;378;p38"/>
          <p:cNvPicPr preferRelativeResize="0"/>
          <p:nvPr/>
        </p:nvPicPr>
        <p:blipFill>
          <a:blip r:embed="rId12">
            <a:alphaModFix/>
          </a:blip>
          <a:stretch>
            <a:fillRect/>
          </a:stretch>
        </p:blipFill>
        <p:spPr>
          <a:xfrm>
            <a:off x="6861101" y="4259488"/>
            <a:ext cx="583987" cy="102370"/>
          </a:xfrm>
          <a:prstGeom prst="rect">
            <a:avLst/>
          </a:prstGeom>
          <a:noFill/>
          <a:ln>
            <a:noFill/>
          </a:ln>
        </p:spPr>
      </p:pic>
      <p:pic>
        <p:nvPicPr>
          <p:cNvPr id="379" name="Google Shape;379;p38"/>
          <p:cNvPicPr preferRelativeResize="0"/>
          <p:nvPr/>
        </p:nvPicPr>
        <p:blipFill>
          <a:blip r:embed="rId13">
            <a:alphaModFix/>
          </a:blip>
          <a:stretch>
            <a:fillRect/>
          </a:stretch>
        </p:blipFill>
        <p:spPr>
          <a:xfrm>
            <a:off x="264350" y="2699475"/>
            <a:ext cx="895350" cy="870675"/>
          </a:xfrm>
          <a:prstGeom prst="rect">
            <a:avLst/>
          </a:prstGeom>
          <a:noFill/>
          <a:ln>
            <a:noFill/>
          </a:ln>
        </p:spPr>
      </p:pic>
      <p:pic>
        <p:nvPicPr>
          <p:cNvPr id="380" name="Google Shape;380;p38"/>
          <p:cNvPicPr preferRelativeResize="0"/>
          <p:nvPr/>
        </p:nvPicPr>
        <p:blipFill>
          <a:blip r:embed="rId13">
            <a:alphaModFix/>
          </a:blip>
          <a:stretch>
            <a:fillRect/>
          </a:stretch>
        </p:blipFill>
        <p:spPr>
          <a:xfrm>
            <a:off x="1367200" y="2699475"/>
            <a:ext cx="895350" cy="870675"/>
          </a:xfrm>
          <a:prstGeom prst="rect">
            <a:avLst/>
          </a:prstGeom>
          <a:noFill/>
          <a:ln>
            <a:noFill/>
          </a:ln>
        </p:spPr>
      </p:pic>
      <p:pic>
        <p:nvPicPr>
          <p:cNvPr id="381" name="Google Shape;381;p38"/>
          <p:cNvPicPr preferRelativeResize="0"/>
          <p:nvPr/>
        </p:nvPicPr>
        <p:blipFill>
          <a:blip r:embed="rId13">
            <a:alphaModFix/>
          </a:blip>
          <a:stretch>
            <a:fillRect/>
          </a:stretch>
        </p:blipFill>
        <p:spPr>
          <a:xfrm>
            <a:off x="2470050" y="2699475"/>
            <a:ext cx="895350" cy="870675"/>
          </a:xfrm>
          <a:prstGeom prst="rect">
            <a:avLst/>
          </a:prstGeom>
          <a:noFill/>
          <a:ln>
            <a:noFill/>
          </a:ln>
        </p:spPr>
      </p:pic>
      <p:pic>
        <p:nvPicPr>
          <p:cNvPr id="382" name="Google Shape;382;p38"/>
          <p:cNvPicPr preferRelativeResize="0"/>
          <p:nvPr/>
        </p:nvPicPr>
        <p:blipFill>
          <a:blip r:embed="rId13">
            <a:alphaModFix/>
          </a:blip>
          <a:stretch>
            <a:fillRect/>
          </a:stretch>
        </p:blipFill>
        <p:spPr>
          <a:xfrm>
            <a:off x="3572900" y="2699475"/>
            <a:ext cx="895350" cy="870675"/>
          </a:xfrm>
          <a:prstGeom prst="rect">
            <a:avLst/>
          </a:prstGeom>
          <a:noFill/>
          <a:ln>
            <a:noFill/>
          </a:ln>
        </p:spPr>
      </p:pic>
      <p:pic>
        <p:nvPicPr>
          <p:cNvPr id="383" name="Google Shape;383;p38"/>
          <p:cNvPicPr preferRelativeResize="0"/>
          <p:nvPr/>
        </p:nvPicPr>
        <p:blipFill>
          <a:blip r:embed="rId13">
            <a:alphaModFix/>
          </a:blip>
          <a:stretch>
            <a:fillRect/>
          </a:stretch>
        </p:blipFill>
        <p:spPr>
          <a:xfrm>
            <a:off x="4675750" y="2699475"/>
            <a:ext cx="895350" cy="870675"/>
          </a:xfrm>
          <a:prstGeom prst="rect">
            <a:avLst/>
          </a:prstGeom>
          <a:noFill/>
          <a:ln>
            <a:noFill/>
          </a:ln>
        </p:spPr>
      </p:pic>
      <p:pic>
        <p:nvPicPr>
          <p:cNvPr id="384" name="Google Shape;384;p38"/>
          <p:cNvPicPr preferRelativeResize="0"/>
          <p:nvPr/>
        </p:nvPicPr>
        <p:blipFill>
          <a:blip r:embed="rId13">
            <a:alphaModFix/>
          </a:blip>
          <a:stretch>
            <a:fillRect/>
          </a:stretch>
        </p:blipFill>
        <p:spPr>
          <a:xfrm>
            <a:off x="5778600" y="2699475"/>
            <a:ext cx="895350" cy="870675"/>
          </a:xfrm>
          <a:prstGeom prst="rect">
            <a:avLst/>
          </a:prstGeom>
          <a:noFill/>
          <a:ln>
            <a:noFill/>
          </a:ln>
        </p:spPr>
      </p:pic>
      <p:pic>
        <p:nvPicPr>
          <p:cNvPr id="385" name="Google Shape;385;p38"/>
          <p:cNvPicPr preferRelativeResize="0"/>
          <p:nvPr/>
        </p:nvPicPr>
        <p:blipFill>
          <a:blip r:embed="rId13">
            <a:alphaModFix/>
          </a:blip>
          <a:stretch>
            <a:fillRect/>
          </a:stretch>
        </p:blipFill>
        <p:spPr>
          <a:xfrm>
            <a:off x="6881450" y="2699475"/>
            <a:ext cx="895350" cy="870675"/>
          </a:xfrm>
          <a:prstGeom prst="rect">
            <a:avLst/>
          </a:prstGeom>
          <a:noFill/>
          <a:ln>
            <a:noFill/>
          </a:ln>
        </p:spPr>
      </p:pic>
      <p:pic>
        <p:nvPicPr>
          <p:cNvPr id="386" name="Google Shape;386;p38"/>
          <p:cNvPicPr preferRelativeResize="0"/>
          <p:nvPr/>
        </p:nvPicPr>
        <p:blipFill>
          <a:blip r:embed="rId13">
            <a:alphaModFix/>
          </a:blip>
          <a:stretch>
            <a:fillRect/>
          </a:stretch>
        </p:blipFill>
        <p:spPr>
          <a:xfrm>
            <a:off x="7984300" y="2699475"/>
            <a:ext cx="895350" cy="870675"/>
          </a:xfrm>
          <a:prstGeom prst="rect">
            <a:avLst/>
          </a:prstGeom>
          <a:noFill/>
          <a:ln>
            <a:noFill/>
          </a:ln>
        </p:spPr>
      </p:pic>
      <p:sp>
        <p:nvSpPr>
          <p:cNvPr id="387" name="Google Shape;387;p38"/>
          <p:cNvSpPr txBox="1"/>
          <p:nvPr/>
        </p:nvSpPr>
        <p:spPr>
          <a:xfrm>
            <a:off x="436025" y="2336500"/>
            <a:ext cx="881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Haven!	Haven!	Haven!	Haven!	Haven!	Haven!	Haven!	Haven!	Haven!</a:t>
            </a:r>
            <a:endParaRPr sz="1800">
              <a:solidFill>
                <a:schemeClr val="dk2"/>
              </a:solidFill>
            </a:endParaRPr>
          </a:p>
        </p:txBody>
      </p:sp>
      <p:sp>
        <p:nvSpPr>
          <p:cNvPr id="388" name="Google Shape;388;p38"/>
          <p:cNvSpPr txBox="1"/>
          <p:nvPr/>
        </p:nvSpPr>
        <p:spPr>
          <a:xfrm>
            <a:off x="4547650" y="4502675"/>
            <a:ext cx="8952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Rijks-</a:t>
            </a:r>
            <a:endParaRPr sz="1800">
              <a:solidFill>
                <a:schemeClr val="dk2"/>
              </a:solidFill>
            </a:endParaRPr>
          </a:p>
          <a:p>
            <a:pPr indent="0" lvl="0" marL="0" rtl="0" algn="l">
              <a:spcBef>
                <a:spcPts val="0"/>
              </a:spcBef>
              <a:spcAft>
                <a:spcPts val="0"/>
              </a:spcAft>
              <a:buNone/>
            </a:pPr>
            <a:r>
              <a:rPr lang="en" sz="1800">
                <a:solidFill>
                  <a:schemeClr val="dk2"/>
                </a:solidFill>
              </a:rPr>
              <a:t>cloud</a:t>
            </a:r>
            <a:endParaRPr sz="1800">
              <a:solidFill>
                <a:schemeClr val="dk2"/>
              </a:solidFill>
            </a:endParaRPr>
          </a:p>
        </p:txBody>
      </p:sp>
      <p:pic>
        <p:nvPicPr>
          <p:cNvPr id="389" name="Google Shape;389;p38"/>
          <p:cNvPicPr preferRelativeResize="0"/>
          <p:nvPr/>
        </p:nvPicPr>
        <p:blipFill>
          <a:blip r:embed="rId14">
            <a:alphaModFix/>
          </a:blip>
          <a:stretch>
            <a:fillRect/>
          </a:stretch>
        </p:blipFill>
        <p:spPr>
          <a:xfrm>
            <a:off x="6177170" y="3922866"/>
            <a:ext cx="774309" cy="237150"/>
          </a:xfrm>
          <a:prstGeom prst="rect">
            <a:avLst/>
          </a:prstGeom>
          <a:noFill/>
          <a:ln>
            <a:noFill/>
          </a:ln>
        </p:spPr>
      </p:pic>
      <p:pic>
        <p:nvPicPr>
          <p:cNvPr id="390" name="Google Shape;390;p38"/>
          <p:cNvPicPr preferRelativeResize="0"/>
          <p:nvPr/>
        </p:nvPicPr>
        <p:blipFill rotWithShape="1">
          <a:blip r:embed="rId15">
            <a:alphaModFix/>
          </a:blip>
          <a:srcRect b="23477" l="10884" r="10530" t="21604"/>
          <a:stretch/>
        </p:blipFill>
        <p:spPr>
          <a:xfrm>
            <a:off x="7032621" y="4502675"/>
            <a:ext cx="1532379" cy="562199"/>
          </a:xfrm>
          <a:prstGeom prst="rect">
            <a:avLst/>
          </a:prstGeom>
          <a:noFill/>
          <a:ln>
            <a:noFill/>
          </a:ln>
        </p:spPr>
      </p:pic>
      <p:cxnSp>
        <p:nvCxnSpPr>
          <p:cNvPr id="391" name="Google Shape;391;p38"/>
          <p:cNvCxnSpPr/>
          <p:nvPr/>
        </p:nvCxnSpPr>
        <p:spPr>
          <a:xfrm rot="10800000">
            <a:off x="7352700" y="1414600"/>
            <a:ext cx="0" cy="854400"/>
          </a:xfrm>
          <a:prstGeom prst="straightConnector1">
            <a:avLst/>
          </a:prstGeom>
          <a:noFill/>
          <a:ln cap="flat" cmpd="sng" w="19050">
            <a:solidFill>
              <a:schemeClr val="dk2"/>
            </a:solidFill>
            <a:prstDash val="solid"/>
            <a:round/>
            <a:headEnd len="med" w="med" type="none"/>
            <a:tailEnd len="med" w="med" type="stealth"/>
          </a:ln>
        </p:spPr>
      </p:cxnSp>
      <p:sp>
        <p:nvSpPr>
          <p:cNvPr id="392" name="Google Shape;392;p38"/>
          <p:cNvSpPr txBox="1"/>
          <p:nvPr/>
        </p:nvSpPr>
        <p:spPr>
          <a:xfrm>
            <a:off x="6450725" y="423688"/>
            <a:ext cx="202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0000"/>
                </a:solidFill>
              </a:rPr>
              <a:t>“Jouw probleem om te onderhouden en beheren”</a:t>
            </a:r>
            <a:endParaRPr sz="16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39"/>
          <p:cNvGrpSpPr/>
          <p:nvPr/>
        </p:nvGrpSpPr>
        <p:grpSpPr>
          <a:xfrm>
            <a:off x="1842281" y="4157659"/>
            <a:ext cx="2943255" cy="639874"/>
            <a:chOff x="118052" y="3373777"/>
            <a:chExt cx="4546269" cy="988376"/>
          </a:xfrm>
        </p:grpSpPr>
        <p:pic>
          <p:nvPicPr>
            <p:cNvPr id="398" name="Google Shape;398;p39"/>
            <p:cNvPicPr preferRelativeResize="0"/>
            <p:nvPr/>
          </p:nvPicPr>
          <p:blipFill>
            <a:blip r:embed="rId3">
              <a:alphaModFix/>
            </a:blip>
            <a:stretch>
              <a:fillRect/>
            </a:stretch>
          </p:blipFill>
          <p:spPr>
            <a:xfrm>
              <a:off x="118052" y="3518519"/>
              <a:ext cx="1566408" cy="529971"/>
            </a:xfrm>
            <a:prstGeom prst="rect">
              <a:avLst/>
            </a:prstGeom>
            <a:noFill/>
            <a:ln>
              <a:noFill/>
            </a:ln>
          </p:spPr>
        </p:pic>
        <p:pic>
          <p:nvPicPr>
            <p:cNvPr id="399" name="Google Shape;399;p39"/>
            <p:cNvPicPr preferRelativeResize="0"/>
            <p:nvPr/>
          </p:nvPicPr>
          <p:blipFill>
            <a:blip r:embed="rId4">
              <a:alphaModFix/>
            </a:blip>
            <a:stretch>
              <a:fillRect/>
            </a:stretch>
          </p:blipFill>
          <p:spPr>
            <a:xfrm>
              <a:off x="1911122" y="3560918"/>
              <a:ext cx="1223318" cy="732072"/>
            </a:xfrm>
            <a:prstGeom prst="rect">
              <a:avLst/>
            </a:prstGeom>
            <a:noFill/>
            <a:ln>
              <a:noFill/>
            </a:ln>
          </p:spPr>
        </p:pic>
        <p:pic>
          <p:nvPicPr>
            <p:cNvPr id="400" name="Google Shape;400;p39"/>
            <p:cNvPicPr preferRelativeResize="0"/>
            <p:nvPr/>
          </p:nvPicPr>
          <p:blipFill>
            <a:blip r:embed="rId5">
              <a:alphaModFix/>
            </a:blip>
            <a:stretch>
              <a:fillRect/>
            </a:stretch>
          </p:blipFill>
          <p:spPr>
            <a:xfrm>
              <a:off x="3675945" y="3373777"/>
              <a:ext cx="988376" cy="988376"/>
            </a:xfrm>
            <a:prstGeom prst="rect">
              <a:avLst/>
            </a:prstGeom>
            <a:noFill/>
            <a:ln>
              <a:noFill/>
            </a:ln>
          </p:spPr>
        </p:pic>
        <p:cxnSp>
          <p:nvCxnSpPr>
            <p:cNvPr id="401" name="Google Shape;401;p39"/>
            <p:cNvCxnSpPr/>
            <p:nvPr/>
          </p:nvCxnSpPr>
          <p:spPr>
            <a:xfrm rot="10800000">
              <a:off x="1806243" y="3422222"/>
              <a:ext cx="0" cy="877800"/>
            </a:xfrm>
            <a:prstGeom prst="straightConnector1">
              <a:avLst/>
            </a:prstGeom>
            <a:noFill/>
            <a:ln cap="flat" cmpd="sng" w="9450">
              <a:solidFill>
                <a:srgbClr val="FF0000"/>
              </a:solidFill>
              <a:prstDash val="solid"/>
              <a:round/>
              <a:headEnd len="med" w="med" type="none"/>
              <a:tailEnd len="med" w="med" type="none"/>
            </a:ln>
          </p:spPr>
        </p:cxnSp>
        <p:cxnSp>
          <p:nvCxnSpPr>
            <p:cNvPr id="402" name="Google Shape;402;p39"/>
            <p:cNvCxnSpPr/>
            <p:nvPr/>
          </p:nvCxnSpPr>
          <p:spPr>
            <a:xfrm rot="10800000">
              <a:off x="3441842" y="3422222"/>
              <a:ext cx="0" cy="877800"/>
            </a:xfrm>
            <a:prstGeom prst="straightConnector1">
              <a:avLst/>
            </a:prstGeom>
            <a:noFill/>
            <a:ln cap="flat" cmpd="sng" w="9450">
              <a:solidFill>
                <a:srgbClr val="FF0000"/>
              </a:solidFill>
              <a:prstDash val="solid"/>
              <a:round/>
              <a:headEnd len="med" w="med" type="none"/>
              <a:tailEnd len="med" w="med" type="none"/>
            </a:ln>
          </p:spPr>
        </p:cxnSp>
      </p:grpSp>
      <p:sp>
        <p:nvSpPr>
          <p:cNvPr id="403" name="Google Shape;403;p39"/>
          <p:cNvSpPr/>
          <p:nvPr/>
        </p:nvSpPr>
        <p:spPr>
          <a:xfrm>
            <a:off x="1320905" y="3200727"/>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Minio</a:t>
            </a:r>
            <a:endParaRPr sz="1954"/>
          </a:p>
        </p:txBody>
      </p:sp>
      <p:sp>
        <p:nvSpPr>
          <p:cNvPr id="404" name="Google Shape;404;p39"/>
          <p:cNvSpPr/>
          <p:nvPr/>
        </p:nvSpPr>
        <p:spPr>
          <a:xfrm>
            <a:off x="3213635" y="2152063"/>
            <a:ext cx="15462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405" name="Google Shape;405;p39"/>
          <p:cNvSpPr/>
          <p:nvPr/>
        </p:nvSpPr>
        <p:spPr>
          <a:xfrm>
            <a:off x="4525934" y="3200717"/>
            <a:ext cx="13491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PostgreSQL</a:t>
            </a:r>
            <a:endParaRPr sz="1371"/>
          </a:p>
        </p:txBody>
      </p:sp>
      <p:sp>
        <p:nvSpPr>
          <p:cNvPr id="406" name="Google Shape;406;p39"/>
          <p:cNvSpPr/>
          <p:nvPr/>
        </p:nvSpPr>
        <p:spPr>
          <a:xfrm>
            <a:off x="6348979" y="2152042"/>
            <a:ext cx="12018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371"/>
              <a:t>PowerDNS</a:t>
            </a:r>
            <a:endParaRPr sz="1371"/>
          </a:p>
        </p:txBody>
      </p:sp>
      <p:sp>
        <p:nvSpPr>
          <p:cNvPr id="407" name="Google Shape;407;p39"/>
          <p:cNvSpPr/>
          <p:nvPr/>
        </p:nvSpPr>
        <p:spPr>
          <a:xfrm>
            <a:off x="7659183" y="3200727"/>
            <a:ext cx="1074300" cy="5826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536"/>
              <a:t>Keycloak</a:t>
            </a:r>
            <a:endParaRPr sz="1536"/>
          </a:p>
        </p:txBody>
      </p:sp>
      <p:sp>
        <p:nvSpPr>
          <p:cNvPr id="408" name="Google Shape;408;p39"/>
          <p:cNvSpPr/>
          <p:nvPr/>
        </p:nvSpPr>
        <p:spPr>
          <a:xfrm>
            <a:off x="3641234" y="907675"/>
            <a:ext cx="3296400" cy="1022100"/>
          </a:xfrm>
          <a:prstGeom prst="rect">
            <a:avLst/>
          </a:prstGeom>
          <a:solidFill>
            <a:schemeClr val="lt2"/>
          </a:solidFill>
          <a:ln cap="flat" cmpd="sng" w="13300">
            <a:solidFill>
              <a:schemeClr val="dk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rPr lang="en" sz="1954"/>
              <a:t>Product</a:t>
            </a:r>
            <a:endParaRPr sz="1954"/>
          </a:p>
        </p:txBody>
      </p:sp>
      <p:cxnSp>
        <p:nvCxnSpPr>
          <p:cNvPr id="409" name="Google Shape;409;p39"/>
          <p:cNvCxnSpPr/>
          <p:nvPr/>
        </p:nvCxnSpPr>
        <p:spPr>
          <a:xfrm>
            <a:off x="359650" y="2826400"/>
            <a:ext cx="8483400" cy="0"/>
          </a:xfrm>
          <a:prstGeom prst="straightConnector1">
            <a:avLst/>
          </a:prstGeom>
          <a:noFill/>
          <a:ln cap="flat" cmpd="sng" w="7950">
            <a:solidFill>
              <a:schemeClr val="dk2"/>
            </a:solidFill>
            <a:prstDash val="dash"/>
            <a:round/>
            <a:headEnd len="med" w="med" type="none"/>
            <a:tailEnd len="med" w="med" type="none"/>
          </a:ln>
        </p:spPr>
      </p:cxnSp>
      <p:pic>
        <p:nvPicPr>
          <p:cNvPr id="410" name="Google Shape;410;p39"/>
          <p:cNvPicPr preferRelativeResize="0"/>
          <p:nvPr/>
        </p:nvPicPr>
        <p:blipFill>
          <a:blip r:embed="rId6">
            <a:alphaModFix/>
          </a:blip>
          <a:stretch>
            <a:fillRect/>
          </a:stretch>
        </p:blipFill>
        <p:spPr>
          <a:xfrm>
            <a:off x="5207077" y="4195972"/>
            <a:ext cx="970829" cy="197667"/>
          </a:xfrm>
          <a:prstGeom prst="rect">
            <a:avLst/>
          </a:prstGeom>
          <a:noFill/>
          <a:ln>
            <a:noFill/>
          </a:ln>
        </p:spPr>
      </p:pic>
      <p:pic>
        <p:nvPicPr>
          <p:cNvPr id="411" name="Google Shape;411;p39"/>
          <p:cNvPicPr preferRelativeResize="0"/>
          <p:nvPr/>
        </p:nvPicPr>
        <p:blipFill>
          <a:blip r:embed="rId7">
            <a:alphaModFix/>
          </a:blip>
          <a:stretch>
            <a:fillRect/>
          </a:stretch>
        </p:blipFill>
        <p:spPr>
          <a:xfrm>
            <a:off x="6403376" y="4452379"/>
            <a:ext cx="276494" cy="46450"/>
          </a:xfrm>
          <a:prstGeom prst="rect">
            <a:avLst/>
          </a:prstGeom>
          <a:noFill/>
          <a:ln>
            <a:noFill/>
          </a:ln>
        </p:spPr>
      </p:pic>
      <p:pic>
        <p:nvPicPr>
          <p:cNvPr id="412" name="Google Shape;412;p39"/>
          <p:cNvPicPr preferRelativeResize="0"/>
          <p:nvPr/>
        </p:nvPicPr>
        <p:blipFill>
          <a:blip r:embed="rId8">
            <a:alphaModFix/>
          </a:blip>
          <a:stretch>
            <a:fillRect/>
          </a:stretch>
        </p:blipFill>
        <p:spPr>
          <a:xfrm>
            <a:off x="6326505" y="4671874"/>
            <a:ext cx="101926" cy="101926"/>
          </a:xfrm>
          <a:prstGeom prst="rect">
            <a:avLst/>
          </a:prstGeom>
          <a:noFill/>
          <a:ln>
            <a:noFill/>
          </a:ln>
        </p:spPr>
      </p:pic>
      <p:pic>
        <p:nvPicPr>
          <p:cNvPr id="413" name="Google Shape;413;p39"/>
          <p:cNvPicPr preferRelativeResize="0"/>
          <p:nvPr/>
        </p:nvPicPr>
        <p:blipFill>
          <a:blip r:embed="rId9">
            <a:alphaModFix/>
          </a:blip>
          <a:stretch>
            <a:fillRect/>
          </a:stretch>
        </p:blipFill>
        <p:spPr>
          <a:xfrm>
            <a:off x="7659172" y="4273701"/>
            <a:ext cx="482915" cy="85317"/>
          </a:xfrm>
          <a:prstGeom prst="rect">
            <a:avLst/>
          </a:prstGeom>
          <a:noFill/>
          <a:ln>
            <a:noFill/>
          </a:ln>
        </p:spPr>
      </p:pic>
      <p:pic>
        <p:nvPicPr>
          <p:cNvPr id="414" name="Google Shape;414;p39"/>
          <p:cNvPicPr preferRelativeResize="0"/>
          <p:nvPr/>
        </p:nvPicPr>
        <p:blipFill>
          <a:blip r:embed="rId10">
            <a:alphaModFix/>
          </a:blip>
          <a:stretch>
            <a:fillRect/>
          </a:stretch>
        </p:blipFill>
        <p:spPr>
          <a:xfrm>
            <a:off x="6020151" y="4773801"/>
            <a:ext cx="712896" cy="179997"/>
          </a:xfrm>
          <a:prstGeom prst="rect">
            <a:avLst/>
          </a:prstGeom>
          <a:noFill/>
          <a:ln>
            <a:noFill/>
          </a:ln>
        </p:spPr>
      </p:pic>
      <p:pic>
        <p:nvPicPr>
          <p:cNvPr id="415" name="Google Shape;415;p39"/>
          <p:cNvPicPr preferRelativeResize="0"/>
          <p:nvPr/>
        </p:nvPicPr>
        <p:blipFill>
          <a:blip r:embed="rId11">
            <a:alphaModFix/>
          </a:blip>
          <a:stretch>
            <a:fillRect/>
          </a:stretch>
        </p:blipFill>
        <p:spPr>
          <a:xfrm>
            <a:off x="5985121" y="4498829"/>
            <a:ext cx="320963" cy="58359"/>
          </a:xfrm>
          <a:prstGeom prst="rect">
            <a:avLst/>
          </a:prstGeom>
          <a:noFill/>
          <a:ln>
            <a:noFill/>
          </a:ln>
        </p:spPr>
      </p:pic>
      <p:pic>
        <p:nvPicPr>
          <p:cNvPr id="416" name="Google Shape;416;p39"/>
          <p:cNvPicPr preferRelativeResize="0"/>
          <p:nvPr/>
        </p:nvPicPr>
        <p:blipFill>
          <a:blip r:embed="rId12">
            <a:alphaModFix/>
          </a:blip>
          <a:stretch>
            <a:fillRect/>
          </a:stretch>
        </p:blipFill>
        <p:spPr>
          <a:xfrm>
            <a:off x="7197284" y="4393623"/>
            <a:ext cx="486728" cy="85320"/>
          </a:xfrm>
          <a:prstGeom prst="rect">
            <a:avLst/>
          </a:prstGeom>
          <a:noFill/>
          <a:ln>
            <a:noFill/>
          </a:ln>
        </p:spPr>
      </p:pic>
      <p:pic>
        <p:nvPicPr>
          <p:cNvPr id="417" name="Google Shape;417;p39"/>
          <p:cNvPicPr preferRelativeResize="0"/>
          <p:nvPr/>
        </p:nvPicPr>
        <p:blipFill>
          <a:blip r:embed="rId13">
            <a:alphaModFix/>
          </a:blip>
          <a:stretch>
            <a:fillRect/>
          </a:stretch>
        </p:blipFill>
        <p:spPr>
          <a:xfrm>
            <a:off x="2618373" y="3093426"/>
            <a:ext cx="746232" cy="725667"/>
          </a:xfrm>
          <a:prstGeom prst="rect">
            <a:avLst/>
          </a:prstGeom>
          <a:noFill/>
          <a:ln>
            <a:noFill/>
          </a:ln>
        </p:spPr>
      </p:pic>
      <p:pic>
        <p:nvPicPr>
          <p:cNvPr id="418" name="Google Shape;418;p39"/>
          <p:cNvPicPr preferRelativeResize="0"/>
          <p:nvPr/>
        </p:nvPicPr>
        <p:blipFill>
          <a:blip r:embed="rId13">
            <a:alphaModFix/>
          </a:blip>
          <a:stretch>
            <a:fillRect/>
          </a:stretch>
        </p:blipFill>
        <p:spPr>
          <a:xfrm>
            <a:off x="3537547" y="3093426"/>
            <a:ext cx="746232" cy="725667"/>
          </a:xfrm>
          <a:prstGeom prst="rect">
            <a:avLst/>
          </a:prstGeom>
          <a:noFill/>
          <a:ln>
            <a:noFill/>
          </a:ln>
        </p:spPr>
      </p:pic>
      <p:pic>
        <p:nvPicPr>
          <p:cNvPr id="419" name="Google Shape;419;p39"/>
          <p:cNvPicPr preferRelativeResize="0"/>
          <p:nvPr/>
        </p:nvPicPr>
        <p:blipFill>
          <a:blip r:embed="rId13">
            <a:alphaModFix/>
          </a:blip>
          <a:stretch>
            <a:fillRect/>
          </a:stretch>
        </p:blipFill>
        <p:spPr>
          <a:xfrm>
            <a:off x="6295069" y="3093426"/>
            <a:ext cx="746232" cy="725667"/>
          </a:xfrm>
          <a:prstGeom prst="rect">
            <a:avLst/>
          </a:prstGeom>
          <a:noFill/>
          <a:ln>
            <a:noFill/>
          </a:ln>
        </p:spPr>
      </p:pic>
      <p:pic>
        <p:nvPicPr>
          <p:cNvPr id="420" name="Google Shape;420;p39"/>
          <p:cNvPicPr preferRelativeResize="0"/>
          <p:nvPr/>
        </p:nvPicPr>
        <p:blipFill>
          <a:blip r:embed="rId14">
            <a:alphaModFix/>
          </a:blip>
          <a:stretch>
            <a:fillRect/>
          </a:stretch>
        </p:blipFill>
        <p:spPr>
          <a:xfrm>
            <a:off x="6627259" y="4113065"/>
            <a:ext cx="645350" cy="197653"/>
          </a:xfrm>
          <a:prstGeom prst="rect">
            <a:avLst/>
          </a:prstGeom>
          <a:noFill/>
          <a:ln>
            <a:noFill/>
          </a:ln>
        </p:spPr>
      </p:pic>
      <p:pic>
        <p:nvPicPr>
          <p:cNvPr id="421" name="Google Shape;421;p39"/>
          <p:cNvPicPr preferRelativeResize="0"/>
          <p:nvPr/>
        </p:nvPicPr>
        <p:blipFill rotWithShape="1">
          <a:blip r:embed="rId15">
            <a:alphaModFix/>
          </a:blip>
          <a:srcRect b="23477" l="10884" r="10530" t="21604"/>
          <a:stretch/>
        </p:blipFill>
        <p:spPr>
          <a:xfrm>
            <a:off x="7340237" y="4596308"/>
            <a:ext cx="1277166" cy="468567"/>
          </a:xfrm>
          <a:prstGeom prst="rect">
            <a:avLst/>
          </a:prstGeom>
          <a:noFill/>
          <a:ln>
            <a:noFill/>
          </a:ln>
        </p:spPr>
      </p:pic>
      <p:sp>
        <p:nvSpPr>
          <p:cNvPr id="422" name="Google Shape;422;p39"/>
          <p:cNvSpPr txBox="1"/>
          <p:nvPr/>
        </p:nvSpPr>
        <p:spPr>
          <a:xfrm>
            <a:off x="91325" y="45675"/>
            <a:ext cx="887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En met wat </a:t>
            </a:r>
            <a:r>
              <a:rPr b="1" lang="en" sz="1800">
                <a:solidFill>
                  <a:schemeClr val="dk2"/>
                </a:solidFill>
              </a:rPr>
              <a:t>coördinatie</a:t>
            </a:r>
            <a:r>
              <a:rPr lang="en" sz="1800">
                <a:solidFill>
                  <a:schemeClr val="dk2"/>
                </a:solidFill>
              </a:rPr>
              <a:t> kunnen er </a:t>
            </a:r>
            <a:r>
              <a:rPr b="1" lang="en" sz="1800">
                <a:solidFill>
                  <a:schemeClr val="dk2"/>
                </a:solidFill>
              </a:rPr>
              <a:t>uitwisselbare standaardcomponenten</a:t>
            </a:r>
            <a:r>
              <a:rPr lang="en" sz="1800">
                <a:solidFill>
                  <a:schemeClr val="dk2"/>
                </a:solidFill>
              </a:rPr>
              <a:t> komen die ook weer als dienst afgenomen kunnen worden. “Standaard stofzuigerzakken”</a:t>
            </a:r>
            <a:endParaRPr b="1" sz="1800">
              <a:solidFill>
                <a:schemeClr val="dk2"/>
              </a:solidFill>
            </a:endParaRPr>
          </a:p>
        </p:txBody>
      </p:sp>
      <p:cxnSp>
        <p:nvCxnSpPr>
          <p:cNvPr id="423" name="Google Shape;423;p39"/>
          <p:cNvCxnSpPr/>
          <p:nvPr/>
        </p:nvCxnSpPr>
        <p:spPr>
          <a:xfrm rot="10800000">
            <a:off x="556653" y="1929775"/>
            <a:ext cx="0" cy="662100"/>
          </a:xfrm>
          <a:prstGeom prst="straightConnector1">
            <a:avLst/>
          </a:prstGeom>
          <a:noFill/>
          <a:ln cap="flat" cmpd="sng" w="9525">
            <a:solidFill>
              <a:schemeClr val="dk2"/>
            </a:solidFill>
            <a:prstDash val="solid"/>
            <a:round/>
            <a:headEnd len="med" w="med" type="none"/>
            <a:tailEnd len="med" w="med" type="triangle"/>
          </a:ln>
        </p:spPr>
      </p:cxnSp>
      <p:sp>
        <p:nvSpPr>
          <p:cNvPr id="424" name="Google Shape;424;p39"/>
          <p:cNvSpPr txBox="1"/>
          <p:nvPr/>
        </p:nvSpPr>
        <p:spPr>
          <a:xfrm>
            <a:off x="0" y="1564200"/>
            <a:ext cx="2618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“Jouw verantwoordelijkheid”</a:t>
            </a:r>
            <a:endParaRPr sz="1500">
              <a:solidFill>
                <a:schemeClr val="dk2"/>
              </a:solidFill>
            </a:endParaRPr>
          </a:p>
        </p:txBody>
      </p:sp>
      <p:pic>
        <p:nvPicPr>
          <p:cNvPr id="425" name="Google Shape;425;p39"/>
          <p:cNvPicPr preferRelativeResize="0"/>
          <p:nvPr/>
        </p:nvPicPr>
        <p:blipFill rotWithShape="1">
          <a:blip r:embed="rId16">
            <a:alphaModFix/>
          </a:blip>
          <a:srcRect b="0" l="23966" r="21478" t="0"/>
          <a:stretch/>
        </p:blipFill>
        <p:spPr>
          <a:xfrm>
            <a:off x="55150" y="2655575"/>
            <a:ext cx="1074300" cy="1969226"/>
          </a:xfrm>
          <a:prstGeom prst="rect">
            <a:avLst/>
          </a:prstGeom>
          <a:noFill/>
          <a:ln>
            <a:noFill/>
          </a:ln>
        </p:spPr>
      </p:pic>
      <p:cxnSp>
        <p:nvCxnSpPr>
          <p:cNvPr id="426" name="Google Shape;426;p39"/>
          <p:cNvCxnSpPr/>
          <p:nvPr/>
        </p:nvCxnSpPr>
        <p:spPr>
          <a:xfrm flipH="1">
            <a:off x="1912475" y="2608850"/>
            <a:ext cx="251100" cy="496800"/>
          </a:xfrm>
          <a:prstGeom prst="straightConnector1">
            <a:avLst/>
          </a:prstGeom>
          <a:noFill/>
          <a:ln cap="flat" cmpd="sng" w="9525">
            <a:solidFill>
              <a:schemeClr val="dk2"/>
            </a:solidFill>
            <a:prstDash val="solid"/>
            <a:round/>
            <a:headEnd len="med" w="med" type="none"/>
            <a:tailEnd len="med" w="med" type="triangle"/>
          </a:ln>
        </p:spPr>
      </p:cxnSp>
      <p:cxnSp>
        <p:nvCxnSpPr>
          <p:cNvPr id="427" name="Google Shape;427;p39"/>
          <p:cNvCxnSpPr/>
          <p:nvPr/>
        </p:nvCxnSpPr>
        <p:spPr>
          <a:xfrm flipH="1">
            <a:off x="5233175" y="2608850"/>
            <a:ext cx="251100" cy="496800"/>
          </a:xfrm>
          <a:prstGeom prst="straightConnector1">
            <a:avLst/>
          </a:prstGeom>
          <a:noFill/>
          <a:ln cap="flat" cmpd="sng" w="9525">
            <a:solidFill>
              <a:schemeClr val="dk2"/>
            </a:solidFill>
            <a:prstDash val="solid"/>
            <a:round/>
            <a:headEnd len="med" w="med" type="none"/>
            <a:tailEnd len="med" w="med" type="triangle"/>
          </a:ln>
        </p:spPr>
      </p:cxnSp>
      <p:sp>
        <p:nvSpPr>
          <p:cNvPr id="428" name="Google Shape;428;p39"/>
          <p:cNvSpPr txBox="1"/>
          <p:nvPr/>
        </p:nvSpPr>
        <p:spPr>
          <a:xfrm>
            <a:off x="4785525" y="4478950"/>
            <a:ext cx="8952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Rijks-</a:t>
            </a:r>
            <a:endParaRPr sz="1800">
              <a:solidFill>
                <a:schemeClr val="dk2"/>
              </a:solidFill>
            </a:endParaRPr>
          </a:p>
          <a:p>
            <a:pPr indent="0" lvl="0" marL="0" rtl="0" algn="l">
              <a:spcBef>
                <a:spcPts val="0"/>
              </a:spcBef>
              <a:spcAft>
                <a:spcPts val="0"/>
              </a:spcAft>
              <a:buNone/>
            </a:pPr>
            <a:r>
              <a:rPr lang="en" sz="1800">
                <a:solidFill>
                  <a:schemeClr val="dk2"/>
                </a:solidFill>
              </a:rPr>
              <a:t>cloud</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0"/>
          <p:cNvSpPr txBox="1"/>
          <p:nvPr/>
        </p:nvSpPr>
        <p:spPr>
          <a:xfrm>
            <a:off x="137025" y="1975175"/>
            <a:ext cx="8403300" cy="29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dk2"/>
                </a:solidFill>
              </a:rPr>
              <a:t>Je hebt uiteindelijk geen andere keuze!</a:t>
            </a:r>
            <a:endParaRPr sz="4000">
              <a:solidFill>
                <a:schemeClr val="dk2"/>
              </a:solidFill>
            </a:endParaRPr>
          </a:p>
          <a:p>
            <a:pPr indent="0" lvl="0" marL="0" rtl="0" algn="ctr">
              <a:spcBef>
                <a:spcPts val="0"/>
              </a:spcBef>
              <a:spcAft>
                <a:spcPts val="0"/>
              </a:spcAft>
              <a:buNone/>
            </a:pPr>
            <a:r>
              <a:t/>
            </a:r>
            <a:endParaRPr sz="4000">
              <a:solidFill>
                <a:schemeClr val="dk2"/>
              </a:solidFill>
            </a:endParaRPr>
          </a:p>
          <a:p>
            <a:pPr indent="0" lvl="0" marL="0" rtl="0" algn="ctr">
              <a:spcBef>
                <a:spcPts val="0"/>
              </a:spcBef>
              <a:spcAft>
                <a:spcPts val="0"/>
              </a:spcAft>
              <a:buNone/>
            </a:pPr>
            <a:r>
              <a:t/>
            </a:r>
            <a:endParaRPr sz="40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1"/>
          <p:cNvSpPr txBox="1"/>
          <p:nvPr/>
        </p:nvSpPr>
        <p:spPr>
          <a:xfrm>
            <a:off x="188400" y="0"/>
            <a:ext cx="8580000" cy="47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Opties voor </a:t>
            </a:r>
            <a:r>
              <a:rPr b="1" lang="en" sz="1800">
                <a:solidFill>
                  <a:schemeClr val="dk2"/>
                </a:solidFill>
              </a:rPr>
              <a:t>vandaag</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Er zijn dingen die echt om geen enkele reden naar de Amerikaanse cloud </a:t>
            </a:r>
            <a:r>
              <a:rPr b="1" lang="en" sz="1800">
                <a:solidFill>
                  <a:schemeClr val="dk2"/>
                </a:solidFill>
              </a:rPr>
              <a:t>hoeven</a:t>
            </a:r>
            <a:r>
              <a:rPr lang="en" sz="1800">
                <a:solidFill>
                  <a:schemeClr val="dk2"/>
                </a:solidFill>
              </a:rPr>
              <a:t>. Doe dat dan ook niet. Laat lekker draaien.</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Er zijn diensten die goed in Europa ingekocht kunnen worden. </a:t>
            </a:r>
            <a:r>
              <a:rPr lang="en" sz="1800">
                <a:solidFill>
                  <a:schemeClr val="dk2"/>
                </a:solidFill>
              </a:rPr>
              <a:t>Concreet, servers/VMs huren. Is hier echt heel veel goedkoper. </a:t>
            </a:r>
            <a:r>
              <a:rPr b="1" lang="en" sz="1800">
                <a:solidFill>
                  <a:schemeClr val="dk2"/>
                </a:solidFill>
              </a:rPr>
              <a:t>Doe dat dan ook</a:t>
            </a:r>
            <a:r>
              <a:rPr lang="en" sz="1800">
                <a:solidFill>
                  <a:schemeClr val="dk2"/>
                </a:solidFill>
              </a:rPr>
              <a:t>. </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Herontdek je eigen talent. Grote en heel spannende stukken overheid draaien nu “ouderwets” op eigen hardware. </a:t>
            </a:r>
            <a:r>
              <a:rPr b="1" lang="en" sz="1800">
                <a:solidFill>
                  <a:schemeClr val="dk2"/>
                </a:solidFill>
              </a:rPr>
              <a:t>Heb die mensen lief, haal ze van de schopstoel af.</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Versnel alle procedures voor “niet dominante cloud” productie. </a:t>
            </a:r>
            <a:r>
              <a:rPr b="1" lang="en" sz="1800">
                <a:solidFill>
                  <a:schemeClr val="dk2"/>
                </a:solidFill>
              </a:rPr>
              <a:t>We houden onszelf tegen</a:t>
            </a:r>
            <a:r>
              <a:rPr lang="en" sz="1800">
                <a:solidFill>
                  <a:schemeClr val="dk2"/>
                </a:solidFill>
              </a:rPr>
              <a:t> met “120 dagen voor een nieuwe interne VM”</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Ga eens </a:t>
            </a:r>
            <a:r>
              <a:rPr b="1" lang="en" sz="1800">
                <a:solidFill>
                  <a:schemeClr val="dk2"/>
                </a:solidFill>
              </a:rPr>
              <a:t>live</a:t>
            </a:r>
            <a:r>
              <a:rPr lang="en" sz="1800">
                <a:solidFill>
                  <a:schemeClr val="dk2"/>
                </a:solidFill>
              </a:rPr>
              <a:t> in een hoekje met iets alternatiefs, of voor een </a:t>
            </a:r>
            <a:r>
              <a:rPr b="1" lang="en" sz="1800">
                <a:solidFill>
                  <a:schemeClr val="dk2"/>
                </a:solidFill>
              </a:rPr>
              <a:t>special</a:t>
            </a:r>
            <a:endParaRPr b="1"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7" name="Google Shape;67;p15"/>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8" name="Google Shape;68;p15"/>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9" name="Google Shape;69;p15"/>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70" name="Google Shape;70;p15"/>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71" name="Google Shape;71;p15"/>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72" name="Google Shape;72;p15"/>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73" name="Google Shape;73;p15"/>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74" name="Google Shape;74;p15"/>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5" name="Google Shape;75;p15"/>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6" name="Google Shape;76;p15"/>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7" name="Google Shape;77;p15"/>
          <p:cNvPicPr preferRelativeResize="0"/>
          <p:nvPr/>
        </p:nvPicPr>
        <p:blipFill>
          <a:blip r:embed="rId10">
            <a:alphaModFix/>
          </a:blip>
          <a:stretch>
            <a:fillRect/>
          </a:stretch>
        </p:blipFill>
        <p:spPr>
          <a:xfrm>
            <a:off x="8479650" y="75500"/>
            <a:ext cx="664350" cy="196255"/>
          </a:xfrm>
          <a:prstGeom prst="rect">
            <a:avLst/>
          </a:prstGeom>
          <a:noFill/>
          <a:ln>
            <a:noFill/>
          </a:ln>
        </p:spPr>
      </p:pic>
      <p:pic>
        <p:nvPicPr>
          <p:cNvPr id="78" name="Google Shape;78;p15"/>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9" name="Google Shape;79;p15"/>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80" name="Google Shape;80;p15"/>
          <p:cNvPicPr preferRelativeResize="0"/>
          <p:nvPr/>
        </p:nvPicPr>
        <p:blipFill>
          <a:blip r:embed="rId13">
            <a:alphaModFix/>
          </a:blip>
          <a:stretch>
            <a:fillRect/>
          </a:stretch>
        </p:blipFill>
        <p:spPr>
          <a:xfrm>
            <a:off x="8382314" y="1254699"/>
            <a:ext cx="721436" cy="289900"/>
          </a:xfrm>
          <a:prstGeom prst="rect">
            <a:avLst/>
          </a:prstGeom>
          <a:noFill/>
          <a:ln>
            <a:noFill/>
          </a:ln>
        </p:spPr>
      </p:pic>
      <p:pic>
        <p:nvPicPr>
          <p:cNvPr id="81" name="Google Shape;81;p15"/>
          <p:cNvPicPr preferRelativeResize="0"/>
          <p:nvPr/>
        </p:nvPicPr>
        <p:blipFill>
          <a:blip r:embed="rId14">
            <a:alphaModFix/>
          </a:blip>
          <a:stretch>
            <a:fillRect/>
          </a:stretch>
        </p:blipFill>
        <p:spPr>
          <a:xfrm>
            <a:off x="7441226" y="79849"/>
            <a:ext cx="941102" cy="522839"/>
          </a:xfrm>
          <a:prstGeom prst="rect">
            <a:avLst/>
          </a:prstGeom>
          <a:noFill/>
          <a:ln>
            <a:noFill/>
          </a:ln>
        </p:spPr>
      </p:pic>
      <p:sp>
        <p:nvSpPr>
          <p:cNvPr id="82" name="Google Shape;82;p15"/>
          <p:cNvSpPr txBox="1"/>
          <p:nvPr/>
        </p:nvSpPr>
        <p:spPr>
          <a:xfrm>
            <a:off x="3950400" y="251175"/>
            <a:ext cx="328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15"/>
              </a:rPr>
              <a:t>https://opentk.nl/</a:t>
            </a:r>
            <a:r>
              <a:rPr lang="en" sz="1800">
                <a:solidFill>
                  <a:schemeClr val="dk2"/>
                </a:solidFill>
              </a:rPr>
              <a:t> </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2"/>
          <p:cNvSpPr txBox="1"/>
          <p:nvPr/>
        </p:nvSpPr>
        <p:spPr>
          <a:xfrm>
            <a:off x="601425" y="0"/>
            <a:ext cx="8276700" cy="41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2"/>
                </a:solidFill>
              </a:rPr>
              <a:t>Het goede nieuws:</a:t>
            </a:r>
            <a:endParaRPr sz="2300">
              <a:solidFill>
                <a:schemeClr val="dk2"/>
              </a:solidFill>
            </a:endParaRPr>
          </a:p>
          <a:p>
            <a:pPr indent="0" lvl="0" marL="0" rtl="0" algn="l">
              <a:spcBef>
                <a:spcPts val="0"/>
              </a:spcBef>
              <a:spcAft>
                <a:spcPts val="0"/>
              </a:spcAft>
              <a:buNone/>
            </a:pPr>
            <a:r>
              <a:t/>
            </a: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Iedere stap richting een alternatief levert vrijwel direct voordelen op</a:t>
            </a:r>
            <a:endParaRPr sz="2300">
              <a:solidFill>
                <a:schemeClr val="dk2"/>
              </a:solidFill>
            </a:endParaRPr>
          </a:p>
          <a:p>
            <a:pPr indent="-374650" lvl="1" marL="914400" rtl="0" algn="l">
              <a:spcBef>
                <a:spcPts val="0"/>
              </a:spcBef>
              <a:spcAft>
                <a:spcPts val="0"/>
              </a:spcAft>
              <a:buClr>
                <a:schemeClr val="dk2"/>
              </a:buClr>
              <a:buSzPts val="2300"/>
              <a:buChar char="○"/>
            </a:pPr>
            <a:r>
              <a:rPr lang="en" sz="2300">
                <a:solidFill>
                  <a:schemeClr val="dk2"/>
                </a:solidFill>
              </a:rPr>
              <a:t>Betere onderhandelingspositie (</a:t>
            </a:r>
            <a:r>
              <a:rPr b="1" lang="en" sz="2300">
                <a:solidFill>
                  <a:schemeClr val="dk2"/>
                </a:solidFill>
              </a:rPr>
              <a:t>geld</a:t>
            </a:r>
            <a:r>
              <a:rPr lang="en" sz="2300">
                <a:solidFill>
                  <a:schemeClr val="dk2"/>
                </a:solidFill>
              </a:rPr>
              <a:t>, features)</a:t>
            </a:r>
            <a:endParaRPr sz="2300">
              <a:solidFill>
                <a:schemeClr val="dk2"/>
              </a:solidFill>
            </a:endParaRPr>
          </a:p>
          <a:p>
            <a:pPr indent="-374650" lvl="1" marL="914400" rtl="0" algn="l">
              <a:spcBef>
                <a:spcPts val="0"/>
              </a:spcBef>
              <a:spcAft>
                <a:spcPts val="0"/>
              </a:spcAft>
              <a:buClr>
                <a:schemeClr val="dk2"/>
              </a:buClr>
              <a:buSzPts val="2300"/>
              <a:buChar char="○"/>
            </a:pPr>
            <a:r>
              <a:rPr lang="en" sz="2300">
                <a:solidFill>
                  <a:schemeClr val="dk2"/>
                </a:solidFill>
              </a:rPr>
              <a:t>Uitwijkmogelijkheden bij stress</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Het jaagt de Europese economie ook nog eens aan</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Wie op tijd begint is straks niet verrast als het niet anders meer kan</a:t>
            </a:r>
            <a:endParaRPr sz="2300">
              <a:solidFill>
                <a:schemeClr val="dk2"/>
              </a:solidFill>
            </a:endParaRPr>
          </a:p>
          <a:p>
            <a:pPr indent="-374650" lvl="1" marL="914400" rtl="0" algn="l">
              <a:spcBef>
                <a:spcPts val="0"/>
              </a:spcBef>
              <a:spcAft>
                <a:spcPts val="0"/>
              </a:spcAft>
              <a:buClr>
                <a:schemeClr val="dk2"/>
              </a:buClr>
              <a:buSzPts val="2300"/>
              <a:buChar char="○"/>
            </a:pPr>
            <a:r>
              <a:rPr lang="en" sz="2300">
                <a:solidFill>
                  <a:schemeClr val="dk2"/>
                </a:solidFill>
              </a:rPr>
              <a:t>En geloof me, dit gaat gebeuren</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Char char="●"/>
            </a:pPr>
            <a:r>
              <a:rPr lang="en" sz="2300">
                <a:solidFill>
                  <a:schemeClr val="dk2"/>
                </a:solidFill>
              </a:rPr>
              <a:t>Innoveren is leuk! Zeker als het echt moet</a:t>
            </a:r>
            <a:endParaRPr sz="2300">
              <a:solidFill>
                <a:schemeClr val="dk2"/>
              </a:solidFill>
            </a:endParaRPr>
          </a:p>
          <a:p>
            <a:pPr indent="0" lvl="0" marL="0" rtl="0" algn="l">
              <a:spcBef>
                <a:spcPts val="0"/>
              </a:spcBef>
              <a:spcAft>
                <a:spcPts val="0"/>
              </a:spcAft>
              <a:buNone/>
            </a:pPr>
            <a:r>
              <a:t/>
            </a:r>
            <a:endParaRPr sz="23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3"/>
          <p:cNvSpPr txBox="1"/>
          <p:nvPr>
            <p:ph type="ctrTitle"/>
          </p:nvPr>
        </p:nvSpPr>
        <p:spPr>
          <a:xfrm>
            <a:off x="311700" y="0"/>
            <a:ext cx="8520600" cy="134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80">
                <a:latin typeface="Merriweather Black"/>
                <a:ea typeface="Merriweather Black"/>
                <a:cs typeface="Merriweather Black"/>
                <a:sym typeface="Merriweather Black"/>
              </a:rPr>
              <a:t>Digitale Autonomie: broodnodig maar hoe komen we daar?</a:t>
            </a:r>
            <a:endParaRPr sz="3780">
              <a:latin typeface="Merriweather Black"/>
              <a:ea typeface="Merriweather Black"/>
              <a:cs typeface="Merriweather Black"/>
              <a:sym typeface="Merriweather Black"/>
            </a:endParaRPr>
          </a:p>
        </p:txBody>
      </p:sp>
      <p:sp>
        <p:nvSpPr>
          <p:cNvPr id="449" name="Google Shape;449;p43"/>
          <p:cNvSpPr txBox="1"/>
          <p:nvPr>
            <p:ph idx="1" type="subTitle"/>
          </p:nvPr>
        </p:nvSpPr>
        <p:spPr>
          <a:xfrm>
            <a:off x="311700" y="1462525"/>
            <a:ext cx="8520600" cy="1016400"/>
          </a:xfrm>
          <a:prstGeom prst="rect">
            <a:avLst/>
          </a:prstGeom>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lang="en">
                <a:latin typeface="Merriweather"/>
                <a:ea typeface="Merriweather"/>
                <a:cs typeface="Merriweather"/>
                <a:sym typeface="Merriweather"/>
              </a:rPr>
              <a:t>Bert Hubert / </a:t>
            </a:r>
            <a:r>
              <a:rPr lang="en" u="sng">
                <a:solidFill>
                  <a:schemeClr val="hlink"/>
                </a:solidFill>
                <a:latin typeface="Merriweather"/>
                <a:ea typeface="Merriweather"/>
                <a:cs typeface="Merriweather"/>
                <a:sym typeface="Merriweather"/>
                <a:hlinkClick r:id="rId3"/>
              </a:rPr>
              <a:t>bert@hubertnet.nl</a:t>
            </a:r>
            <a:endParaRPr>
              <a:latin typeface="Merriweather"/>
              <a:ea typeface="Merriweather"/>
              <a:cs typeface="Merriweather"/>
              <a:sym typeface="Merriweather"/>
            </a:endParaRPr>
          </a:p>
          <a:p>
            <a:pPr indent="0" lvl="0" marL="0" rtl="0" algn="ctr">
              <a:spcBef>
                <a:spcPts val="0"/>
              </a:spcBef>
              <a:spcAft>
                <a:spcPts val="0"/>
              </a:spcAft>
              <a:buNone/>
            </a:pPr>
            <a:r>
              <a:rPr lang="en" u="sng">
                <a:solidFill>
                  <a:schemeClr val="hlink"/>
                </a:solidFill>
                <a:latin typeface="Merriweather"/>
                <a:ea typeface="Merriweather"/>
                <a:cs typeface="Merriweather"/>
                <a:sym typeface="Merriweather"/>
                <a:hlinkClick r:id="rId4"/>
              </a:rPr>
              <a:t>https://berthub.eu/logius</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pic>
        <p:nvPicPr>
          <p:cNvPr id="450" name="Google Shape;450;p43"/>
          <p:cNvPicPr preferRelativeResize="0"/>
          <p:nvPr/>
        </p:nvPicPr>
        <p:blipFill>
          <a:blip r:embed="rId5">
            <a:alphaModFix/>
          </a:blip>
          <a:stretch>
            <a:fillRect/>
          </a:stretch>
        </p:blipFill>
        <p:spPr>
          <a:xfrm>
            <a:off x="3224575" y="2448650"/>
            <a:ext cx="2694849" cy="2694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1120531" y="0"/>
            <a:ext cx="6902938" cy="5143501"/>
          </a:xfrm>
          <a:prstGeom prst="rect">
            <a:avLst/>
          </a:prstGeom>
          <a:noFill/>
          <a:ln>
            <a:noFill/>
          </a:ln>
        </p:spPr>
      </p:pic>
      <p:pic>
        <p:nvPicPr>
          <p:cNvPr id="88" name="Google Shape;88;p16"/>
          <p:cNvPicPr preferRelativeResize="0"/>
          <p:nvPr/>
        </p:nvPicPr>
        <p:blipFill>
          <a:blip r:embed="rId4">
            <a:alphaModFix/>
          </a:blip>
          <a:stretch>
            <a:fillRect/>
          </a:stretch>
        </p:blipFill>
        <p:spPr>
          <a:xfrm>
            <a:off x="2073231" y="2249575"/>
            <a:ext cx="805404" cy="272489"/>
          </a:xfrm>
          <a:prstGeom prst="rect">
            <a:avLst/>
          </a:prstGeom>
          <a:noFill/>
          <a:ln>
            <a:noFill/>
          </a:ln>
        </p:spPr>
      </p:pic>
      <p:pic>
        <p:nvPicPr>
          <p:cNvPr id="89" name="Google Shape;89;p16"/>
          <p:cNvPicPr preferRelativeResize="0"/>
          <p:nvPr/>
        </p:nvPicPr>
        <p:blipFill>
          <a:blip r:embed="rId5">
            <a:alphaModFix/>
          </a:blip>
          <a:stretch>
            <a:fillRect/>
          </a:stretch>
        </p:blipFill>
        <p:spPr>
          <a:xfrm>
            <a:off x="2096345" y="2545178"/>
            <a:ext cx="770976" cy="461371"/>
          </a:xfrm>
          <a:prstGeom prst="rect">
            <a:avLst/>
          </a:prstGeom>
          <a:noFill/>
          <a:ln>
            <a:noFill/>
          </a:ln>
        </p:spPr>
      </p:pic>
      <p:pic>
        <p:nvPicPr>
          <p:cNvPr id="90" name="Google Shape;90;p16"/>
          <p:cNvPicPr preferRelativeResize="0"/>
          <p:nvPr/>
        </p:nvPicPr>
        <p:blipFill>
          <a:blip r:embed="rId6">
            <a:alphaModFix/>
          </a:blip>
          <a:stretch>
            <a:fillRect/>
          </a:stretch>
        </p:blipFill>
        <p:spPr>
          <a:xfrm>
            <a:off x="2924865" y="2384693"/>
            <a:ext cx="535217" cy="535206"/>
          </a:xfrm>
          <a:prstGeom prst="rect">
            <a:avLst/>
          </a:prstGeom>
          <a:noFill/>
          <a:ln>
            <a:noFill/>
          </a:ln>
        </p:spPr>
      </p:pic>
      <p:sp>
        <p:nvSpPr>
          <p:cNvPr id="91" name="Google Shape;91;p16"/>
          <p:cNvSpPr/>
          <p:nvPr/>
        </p:nvSpPr>
        <p:spPr>
          <a:xfrm rot="-944830">
            <a:off x="3352894" y="2249518"/>
            <a:ext cx="845638" cy="304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92" name="Google Shape;92;p16"/>
          <p:cNvPicPr preferRelativeResize="0"/>
          <p:nvPr/>
        </p:nvPicPr>
        <p:blipFill>
          <a:blip r:embed="rId7">
            <a:alphaModFix/>
          </a:blip>
          <a:stretch>
            <a:fillRect/>
          </a:stretch>
        </p:blipFill>
        <p:spPr>
          <a:xfrm>
            <a:off x="5720759" y="2389363"/>
            <a:ext cx="482072" cy="489225"/>
          </a:xfrm>
          <a:prstGeom prst="rect">
            <a:avLst/>
          </a:prstGeom>
          <a:noFill/>
          <a:ln>
            <a:noFill/>
          </a:ln>
        </p:spPr>
      </p:pic>
      <p:pic>
        <p:nvPicPr>
          <p:cNvPr id="93" name="Google Shape;93;p16"/>
          <p:cNvPicPr preferRelativeResize="0"/>
          <p:nvPr/>
        </p:nvPicPr>
        <p:blipFill>
          <a:blip r:embed="rId8">
            <a:alphaModFix/>
          </a:blip>
          <a:stretch>
            <a:fillRect/>
          </a:stretch>
        </p:blipFill>
        <p:spPr>
          <a:xfrm>
            <a:off x="5504581" y="3049890"/>
            <a:ext cx="599225" cy="248200"/>
          </a:xfrm>
          <a:prstGeom prst="rect">
            <a:avLst/>
          </a:prstGeom>
          <a:noFill/>
          <a:ln>
            <a:noFill/>
          </a:ln>
        </p:spPr>
      </p:pic>
      <p:pic>
        <p:nvPicPr>
          <p:cNvPr id="94" name="Google Shape;94;p16"/>
          <p:cNvPicPr preferRelativeResize="0"/>
          <p:nvPr/>
        </p:nvPicPr>
        <p:blipFill>
          <a:blip r:embed="rId9">
            <a:alphaModFix/>
          </a:blip>
          <a:stretch>
            <a:fillRect/>
          </a:stretch>
        </p:blipFill>
        <p:spPr>
          <a:xfrm>
            <a:off x="5435083" y="2843106"/>
            <a:ext cx="738217" cy="272500"/>
          </a:xfrm>
          <a:prstGeom prst="rect">
            <a:avLst/>
          </a:prstGeom>
          <a:noFill/>
          <a:ln>
            <a:noFill/>
          </a:ln>
        </p:spPr>
      </p:pic>
      <p:pic>
        <p:nvPicPr>
          <p:cNvPr id="95" name="Google Shape;95;p16"/>
          <p:cNvPicPr preferRelativeResize="0"/>
          <p:nvPr/>
        </p:nvPicPr>
        <p:blipFill>
          <a:blip r:embed="rId10">
            <a:alphaModFix/>
          </a:blip>
          <a:stretch>
            <a:fillRect/>
          </a:stretch>
        </p:blipFill>
        <p:spPr>
          <a:xfrm>
            <a:off x="5720741" y="3200632"/>
            <a:ext cx="599224" cy="472244"/>
          </a:xfrm>
          <a:prstGeom prst="rect">
            <a:avLst/>
          </a:prstGeom>
          <a:noFill/>
          <a:ln>
            <a:noFill/>
          </a:ln>
        </p:spPr>
      </p:pic>
      <p:sp>
        <p:nvSpPr>
          <p:cNvPr id="96" name="Google Shape;96;p16"/>
          <p:cNvSpPr/>
          <p:nvPr/>
        </p:nvSpPr>
        <p:spPr>
          <a:xfrm rot="-9456186">
            <a:off x="4675714" y="2427347"/>
            <a:ext cx="1227494" cy="3044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97" name="Google Shape;97;p16"/>
          <p:cNvPicPr preferRelativeResize="0"/>
          <p:nvPr/>
        </p:nvPicPr>
        <p:blipFill>
          <a:blip r:embed="rId11">
            <a:alphaModFix/>
          </a:blip>
          <a:stretch>
            <a:fillRect/>
          </a:stretch>
        </p:blipFill>
        <p:spPr>
          <a:xfrm>
            <a:off x="5996750" y="2509873"/>
            <a:ext cx="1950143" cy="24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7"/>
          <p:cNvPicPr preferRelativeResize="0"/>
          <p:nvPr/>
        </p:nvPicPr>
        <p:blipFill>
          <a:blip r:embed="rId3">
            <a:alphaModFix/>
          </a:blip>
          <a:stretch>
            <a:fillRect/>
          </a:stretch>
        </p:blipFill>
        <p:spPr>
          <a:xfrm>
            <a:off x="0" y="0"/>
            <a:ext cx="5310324" cy="1796650"/>
          </a:xfrm>
          <a:prstGeom prst="rect">
            <a:avLst/>
          </a:prstGeom>
          <a:noFill/>
          <a:ln>
            <a:noFill/>
          </a:ln>
        </p:spPr>
      </p:pic>
      <p:pic>
        <p:nvPicPr>
          <p:cNvPr id="103" name="Google Shape;103;p17"/>
          <p:cNvPicPr preferRelativeResize="0"/>
          <p:nvPr/>
        </p:nvPicPr>
        <p:blipFill>
          <a:blip r:embed="rId4">
            <a:alphaModFix/>
          </a:blip>
          <a:stretch>
            <a:fillRect/>
          </a:stretch>
        </p:blipFill>
        <p:spPr>
          <a:xfrm>
            <a:off x="152400" y="1949050"/>
            <a:ext cx="5083322" cy="3042050"/>
          </a:xfrm>
          <a:prstGeom prst="rect">
            <a:avLst/>
          </a:prstGeom>
          <a:noFill/>
          <a:ln>
            <a:noFill/>
          </a:ln>
        </p:spPr>
      </p:pic>
      <p:pic>
        <p:nvPicPr>
          <p:cNvPr id="104" name="Google Shape;104;p17"/>
          <p:cNvPicPr preferRelativeResize="0"/>
          <p:nvPr/>
        </p:nvPicPr>
        <p:blipFill>
          <a:blip r:embed="rId5">
            <a:alphaModFix/>
          </a:blip>
          <a:stretch>
            <a:fillRect/>
          </a:stretch>
        </p:blipFill>
        <p:spPr>
          <a:xfrm>
            <a:off x="5615124" y="890900"/>
            <a:ext cx="3528876" cy="3528876"/>
          </a:xfrm>
          <a:prstGeom prst="rect">
            <a:avLst/>
          </a:prstGeom>
          <a:noFill/>
          <a:ln>
            <a:noFill/>
          </a:ln>
        </p:spPr>
      </p:pic>
      <p:pic>
        <p:nvPicPr>
          <p:cNvPr id="105" name="Google Shape;105;p17"/>
          <p:cNvPicPr preferRelativeResize="0"/>
          <p:nvPr/>
        </p:nvPicPr>
        <p:blipFill>
          <a:blip r:embed="rId6">
            <a:alphaModFix/>
          </a:blip>
          <a:stretch>
            <a:fillRect/>
          </a:stretch>
        </p:blipFill>
        <p:spPr>
          <a:xfrm>
            <a:off x="5206797" y="1337096"/>
            <a:ext cx="159964" cy="32569"/>
          </a:xfrm>
          <a:prstGeom prst="rect">
            <a:avLst/>
          </a:prstGeom>
          <a:noFill/>
          <a:ln>
            <a:noFill/>
          </a:ln>
        </p:spPr>
      </p:pic>
      <p:pic>
        <p:nvPicPr>
          <p:cNvPr id="106" name="Google Shape;106;p17"/>
          <p:cNvPicPr preferRelativeResize="0"/>
          <p:nvPr/>
        </p:nvPicPr>
        <p:blipFill>
          <a:blip r:embed="rId7">
            <a:alphaModFix/>
          </a:blip>
          <a:stretch>
            <a:fillRect/>
          </a:stretch>
        </p:blipFill>
        <p:spPr>
          <a:xfrm>
            <a:off x="5229227" y="1376204"/>
            <a:ext cx="100060" cy="100055"/>
          </a:xfrm>
          <a:prstGeom prst="rect">
            <a:avLst/>
          </a:prstGeom>
          <a:noFill/>
          <a:ln>
            <a:noFill/>
          </a:ln>
        </p:spPr>
      </p:pic>
      <p:pic>
        <p:nvPicPr>
          <p:cNvPr id="107" name="Google Shape;107;p17"/>
          <p:cNvPicPr preferRelativeResize="0"/>
          <p:nvPr/>
        </p:nvPicPr>
        <p:blipFill>
          <a:blip r:embed="rId8">
            <a:alphaModFix/>
          </a:blip>
          <a:stretch>
            <a:fillRect/>
          </a:stretch>
        </p:blipFill>
        <p:spPr>
          <a:xfrm>
            <a:off x="5177649" y="1284360"/>
            <a:ext cx="237932" cy="38106"/>
          </a:xfrm>
          <a:prstGeom prst="rect">
            <a:avLst/>
          </a:prstGeom>
          <a:noFill/>
          <a:ln>
            <a:noFill/>
          </a:ln>
        </p:spPr>
      </p:pic>
      <p:pic>
        <p:nvPicPr>
          <p:cNvPr id="108" name="Google Shape;108;p17"/>
          <p:cNvPicPr preferRelativeResize="0"/>
          <p:nvPr/>
        </p:nvPicPr>
        <p:blipFill>
          <a:blip r:embed="rId9">
            <a:alphaModFix/>
          </a:blip>
          <a:stretch>
            <a:fillRect/>
          </a:stretch>
        </p:blipFill>
        <p:spPr>
          <a:xfrm>
            <a:off x="5430574" y="1305068"/>
            <a:ext cx="86576" cy="64596"/>
          </a:xfrm>
          <a:prstGeom prst="rect">
            <a:avLst/>
          </a:prstGeom>
          <a:noFill/>
          <a:ln>
            <a:noFill/>
          </a:ln>
        </p:spPr>
      </p:pic>
      <p:pic>
        <p:nvPicPr>
          <p:cNvPr id="109" name="Google Shape;109;p17"/>
          <p:cNvPicPr preferRelativeResize="0"/>
          <p:nvPr/>
        </p:nvPicPr>
        <p:blipFill>
          <a:blip r:embed="rId10">
            <a:alphaModFix/>
          </a:blip>
          <a:stretch>
            <a:fillRect/>
          </a:stretch>
        </p:blipFill>
        <p:spPr>
          <a:xfrm>
            <a:off x="5403912" y="1379343"/>
            <a:ext cx="45558" cy="7653"/>
          </a:xfrm>
          <a:prstGeom prst="rect">
            <a:avLst/>
          </a:prstGeom>
          <a:noFill/>
          <a:ln>
            <a:noFill/>
          </a:ln>
        </p:spPr>
      </p:pic>
      <p:pic>
        <p:nvPicPr>
          <p:cNvPr id="110" name="Google Shape;110;p17"/>
          <p:cNvPicPr preferRelativeResize="0"/>
          <p:nvPr/>
        </p:nvPicPr>
        <p:blipFill>
          <a:blip r:embed="rId11">
            <a:alphaModFix/>
          </a:blip>
          <a:stretch>
            <a:fillRect/>
          </a:stretch>
        </p:blipFill>
        <p:spPr>
          <a:xfrm>
            <a:off x="5391246" y="1415508"/>
            <a:ext cx="16794" cy="16794"/>
          </a:xfrm>
          <a:prstGeom prst="rect">
            <a:avLst/>
          </a:prstGeom>
          <a:noFill/>
          <a:ln>
            <a:noFill/>
          </a:ln>
        </p:spPr>
      </p:pic>
      <p:pic>
        <p:nvPicPr>
          <p:cNvPr id="111" name="Google Shape;111;p17"/>
          <p:cNvPicPr preferRelativeResize="0"/>
          <p:nvPr/>
        </p:nvPicPr>
        <p:blipFill>
          <a:blip r:embed="rId12">
            <a:alphaModFix/>
          </a:blip>
          <a:stretch>
            <a:fillRect/>
          </a:stretch>
        </p:blipFill>
        <p:spPr>
          <a:xfrm>
            <a:off x="5430188" y="1405481"/>
            <a:ext cx="79571" cy="14057"/>
          </a:xfrm>
          <a:prstGeom prst="rect">
            <a:avLst/>
          </a:prstGeom>
          <a:noFill/>
          <a:ln>
            <a:noFill/>
          </a:ln>
        </p:spPr>
      </p:pic>
      <p:pic>
        <p:nvPicPr>
          <p:cNvPr id="112" name="Google Shape;112;p17"/>
          <p:cNvPicPr preferRelativeResize="0"/>
          <p:nvPr/>
        </p:nvPicPr>
        <p:blipFill>
          <a:blip r:embed="rId13">
            <a:alphaModFix/>
          </a:blip>
          <a:stretch>
            <a:fillRect/>
          </a:stretch>
        </p:blipFill>
        <p:spPr>
          <a:xfrm>
            <a:off x="5368554" y="1443874"/>
            <a:ext cx="55680" cy="14057"/>
          </a:xfrm>
          <a:prstGeom prst="rect">
            <a:avLst/>
          </a:prstGeom>
          <a:noFill/>
          <a:ln>
            <a:noFill/>
          </a:ln>
        </p:spPr>
      </p:pic>
      <p:pic>
        <p:nvPicPr>
          <p:cNvPr id="113" name="Google Shape;113;p17"/>
          <p:cNvPicPr preferRelativeResize="0"/>
          <p:nvPr/>
        </p:nvPicPr>
        <p:blipFill>
          <a:blip r:embed="rId14">
            <a:alphaModFix/>
          </a:blip>
          <a:stretch>
            <a:fillRect/>
          </a:stretch>
        </p:blipFill>
        <p:spPr>
          <a:xfrm>
            <a:off x="5447194" y="1428626"/>
            <a:ext cx="45558" cy="25626"/>
          </a:xfrm>
          <a:prstGeom prst="rect">
            <a:avLst/>
          </a:prstGeom>
          <a:noFill/>
          <a:ln>
            <a:noFill/>
          </a:ln>
        </p:spPr>
      </p:pic>
      <p:pic>
        <p:nvPicPr>
          <p:cNvPr id="114" name="Google Shape;114;p17"/>
          <p:cNvPicPr preferRelativeResize="0"/>
          <p:nvPr/>
        </p:nvPicPr>
        <p:blipFill>
          <a:blip r:embed="rId15">
            <a:alphaModFix/>
          </a:blip>
          <a:stretch>
            <a:fillRect/>
          </a:stretch>
        </p:blipFill>
        <p:spPr>
          <a:xfrm>
            <a:off x="5462724" y="152400"/>
            <a:ext cx="1266825" cy="485775"/>
          </a:xfrm>
          <a:prstGeom prst="rect">
            <a:avLst/>
          </a:prstGeom>
          <a:noFill/>
          <a:ln>
            <a:noFill/>
          </a:ln>
        </p:spPr>
      </p:pic>
      <p:pic>
        <p:nvPicPr>
          <p:cNvPr id="115" name="Google Shape;115;p17"/>
          <p:cNvPicPr preferRelativeResize="0"/>
          <p:nvPr/>
        </p:nvPicPr>
        <p:blipFill>
          <a:blip r:embed="rId16">
            <a:alphaModFix/>
          </a:blip>
          <a:stretch>
            <a:fillRect/>
          </a:stretch>
        </p:blipFill>
        <p:spPr>
          <a:xfrm>
            <a:off x="5229224" y="1231598"/>
            <a:ext cx="217492" cy="38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8"/>
          <p:cNvPicPr preferRelativeResize="0"/>
          <p:nvPr/>
        </p:nvPicPr>
        <p:blipFill>
          <a:blip r:embed="rId3">
            <a:alphaModFix/>
          </a:blip>
          <a:stretch>
            <a:fillRect/>
          </a:stretch>
        </p:blipFill>
        <p:spPr>
          <a:xfrm>
            <a:off x="3887205" y="2799970"/>
            <a:ext cx="2692475" cy="548205"/>
          </a:xfrm>
          <a:prstGeom prst="rect">
            <a:avLst/>
          </a:prstGeom>
          <a:noFill/>
          <a:ln>
            <a:noFill/>
          </a:ln>
        </p:spPr>
      </p:pic>
      <p:pic>
        <p:nvPicPr>
          <p:cNvPr id="121" name="Google Shape;121;p18"/>
          <p:cNvPicPr preferRelativeResize="0"/>
          <p:nvPr/>
        </p:nvPicPr>
        <p:blipFill>
          <a:blip r:embed="rId4">
            <a:alphaModFix/>
          </a:blip>
          <a:stretch>
            <a:fillRect/>
          </a:stretch>
        </p:blipFill>
        <p:spPr>
          <a:xfrm>
            <a:off x="4264730" y="3458251"/>
            <a:ext cx="1684184" cy="1684152"/>
          </a:xfrm>
          <a:prstGeom prst="rect">
            <a:avLst/>
          </a:prstGeom>
          <a:noFill/>
          <a:ln>
            <a:noFill/>
          </a:ln>
        </p:spPr>
      </p:pic>
      <p:pic>
        <p:nvPicPr>
          <p:cNvPr id="122" name="Google Shape;122;p18"/>
          <p:cNvPicPr preferRelativeResize="0"/>
          <p:nvPr/>
        </p:nvPicPr>
        <p:blipFill>
          <a:blip r:embed="rId5">
            <a:alphaModFix/>
          </a:blip>
          <a:stretch>
            <a:fillRect/>
          </a:stretch>
        </p:blipFill>
        <p:spPr>
          <a:xfrm>
            <a:off x="3396600" y="1912303"/>
            <a:ext cx="4004786" cy="641402"/>
          </a:xfrm>
          <a:prstGeom prst="rect">
            <a:avLst/>
          </a:prstGeom>
          <a:noFill/>
          <a:ln>
            <a:noFill/>
          </a:ln>
        </p:spPr>
      </p:pic>
      <p:pic>
        <p:nvPicPr>
          <p:cNvPr id="123" name="Google Shape;123;p18"/>
          <p:cNvPicPr preferRelativeResize="0"/>
          <p:nvPr/>
        </p:nvPicPr>
        <p:blipFill>
          <a:blip r:embed="rId6">
            <a:alphaModFix/>
          </a:blip>
          <a:stretch>
            <a:fillRect/>
          </a:stretch>
        </p:blipFill>
        <p:spPr>
          <a:xfrm>
            <a:off x="7653736" y="2260875"/>
            <a:ext cx="1457215" cy="1087299"/>
          </a:xfrm>
          <a:prstGeom prst="rect">
            <a:avLst/>
          </a:prstGeom>
          <a:noFill/>
          <a:ln>
            <a:noFill/>
          </a:ln>
        </p:spPr>
      </p:pic>
      <p:pic>
        <p:nvPicPr>
          <p:cNvPr id="124" name="Google Shape;124;p18"/>
          <p:cNvPicPr preferRelativeResize="0"/>
          <p:nvPr/>
        </p:nvPicPr>
        <p:blipFill>
          <a:blip r:embed="rId7">
            <a:alphaModFix/>
          </a:blip>
          <a:stretch>
            <a:fillRect/>
          </a:stretch>
        </p:blipFill>
        <p:spPr>
          <a:xfrm>
            <a:off x="7204972" y="3511079"/>
            <a:ext cx="766819" cy="128823"/>
          </a:xfrm>
          <a:prstGeom prst="rect">
            <a:avLst/>
          </a:prstGeom>
          <a:noFill/>
          <a:ln>
            <a:noFill/>
          </a:ln>
        </p:spPr>
      </p:pic>
      <p:pic>
        <p:nvPicPr>
          <p:cNvPr id="125" name="Google Shape;125;p18"/>
          <p:cNvPicPr preferRelativeResize="0"/>
          <p:nvPr/>
        </p:nvPicPr>
        <p:blipFill>
          <a:blip r:embed="rId8">
            <a:alphaModFix/>
          </a:blip>
          <a:stretch>
            <a:fillRect/>
          </a:stretch>
        </p:blipFill>
        <p:spPr>
          <a:xfrm>
            <a:off x="6991781" y="4119818"/>
            <a:ext cx="282678" cy="282678"/>
          </a:xfrm>
          <a:prstGeom prst="rect">
            <a:avLst/>
          </a:prstGeom>
          <a:noFill/>
          <a:ln>
            <a:noFill/>
          </a:ln>
        </p:spPr>
      </p:pic>
      <p:pic>
        <p:nvPicPr>
          <p:cNvPr id="126" name="Google Shape;126;p18"/>
          <p:cNvPicPr preferRelativeResize="0"/>
          <p:nvPr/>
        </p:nvPicPr>
        <p:blipFill>
          <a:blip r:embed="rId9">
            <a:alphaModFix/>
          </a:blip>
          <a:stretch>
            <a:fillRect/>
          </a:stretch>
        </p:blipFill>
        <p:spPr>
          <a:xfrm>
            <a:off x="7647241" y="3951049"/>
            <a:ext cx="1339301" cy="236616"/>
          </a:xfrm>
          <a:prstGeom prst="rect">
            <a:avLst/>
          </a:prstGeom>
          <a:noFill/>
          <a:ln>
            <a:noFill/>
          </a:ln>
        </p:spPr>
      </p:pic>
      <p:pic>
        <p:nvPicPr>
          <p:cNvPr id="127" name="Google Shape;127;p18"/>
          <p:cNvPicPr preferRelativeResize="0"/>
          <p:nvPr/>
        </p:nvPicPr>
        <p:blipFill>
          <a:blip r:embed="rId10">
            <a:alphaModFix/>
          </a:blip>
          <a:stretch>
            <a:fillRect/>
          </a:stretch>
        </p:blipFill>
        <p:spPr>
          <a:xfrm>
            <a:off x="6142152" y="4402500"/>
            <a:ext cx="1977125" cy="499200"/>
          </a:xfrm>
          <a:prstGeom prst="rect">
            <a:avLst/>
          </a:prstGeom>
          <a:noFill/>
          <a:ln>
            <a:noFill/>
          </a:ln>
        </p:spPr>
      </p:pic>
      <p:pic>
        <p:nvPicPr>
          <p:cNvPr id="128" name="Google Shape;128;p18"/>
          <p:cNvPicPr preferRelativeResize="0"/>
          <p:nvPr/>
        </p:nvPicPr>
        <p:blipFill rotWithShape="1">
          <a:blip r:embed="rId11">
            <a:alphaModFix/>
          </a:blip>
          <a:srcRect b="20336" l="78895" r="504" t="24475"/>
          <a:stretch/>
        </p:blipFill>
        <p:spPr>
          <a:xfrm>
            <a:off x="-146475" y="-50700"/>
            <a:ext cx="3480699" cy="3155050"/>
          </a:xfrm>
          <a:prstGeom prst="rect">
            <a:avLst/>
          </a:prstGeom>
          <a:noFill/>
          <a:ln>
            <a:noFill/>
          </a:ln>
        </p:spPr>
      </p:pic>
      <p:pic>
        <p:nvPicPr>
          <p:cNvPr id="129" name="Google Shape;129;p18"/>
          <p:cNvPicPr preferRelativeResize="0"/>
          <p:nvPr/>
        </p:nvPicPr>
        <p:blipFill>
          <a:blip r:embed="rId12">
            <a:alphaModFix/>
          </a:blip>
          <a:stretch>
            <a:fillRect/>
          </a:stretch>
        </p:blipFill>
        <p:spPr>
          <a:xfrm>
            <a:off x="6044999" y="3639900"/>
            <a:ext cx="890150" cy="161850"/>
          </a:xfrm>
          <a:prstGeom prst="rect">
            <a:avLst/>
          </a:prstGeom>
          <a:noFill/>
          <a:ln>
            <a:noFill/>
          </a:ln>
        </p:spPr>
      </p:pic>
      <p:pic>
        <p:nvPicPr>
          <p:cNvPr id="130" name="Google Shape;130;p18"/>
          <p:cNvPicPr preferRelativeResize="0"/>
          <p:nvPr/>
        </p:nvPicPr>
        <p:blipFill>
          <a:blip r:embed="rId13">
            <a:alphaModFix/>
          </a:blip>
          <a:stretch>
            <a:fillRect/>
          </a:stretch>
        </p:blipFill>
        <p:spPr>
          <a:xfrm>
            <a:off x="5815149" y="1534491"/>
            <a:ext cx="1349868" cy="236625"/>
          </a:xfrm>
          <a:prstGeom prst="rect">
            <a:avLst/>
          </a:prstGeom>
          <a:noFill/>
          <a:ln>
            <a:noFill/>
          </a:ln>
        </p:spPr>
      </p:pic>
      <p:pic>
        <p:nvPicPr>
          <p:cNvPr id="131" name="Google Shape;131;p18"/>
          <p:cNvPicPr preferRelativeResize="0"/>
          <p:nvPr/>
        </p:nvPicPr>
        <p:blipFill>
          <a:blip r:embed="rId14">
            <a:alphaModFix/>
          </a:blip>
          <a:stretch>
            <a:fillRect/>
          </a:stretch>
        </p:blipFill>
        <p:spPr>
          <a:xfrm>
            <a:off x="4017150" y="2773725"/>
            <a:ext cx="1734349" cy="1734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9"/>
          <p:cNvPicPr preferRelativeResize="0"/>
          <p:nvPr/>
        </p:nvPicPr>
        <p:blipFill>
          <a:blip r:embed="rId3">
            <a:alphaModFix/>
          </a:blip>
          <a:stretch>
            <a:fillRect/>
          </a:stretch>
        </p:blipFill>
        <p:spPr>
          <a:xfrm>
            <a:off x="0" y="0"/>
            <a:ext cx="9144000" cy="50405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0"/>
          <p:cNvPicPr preferRelativeResize="0"/>
          <p:nvPr/>
        </p:nvPicPr>
        <p:blipFill>
          <a:blip r:embed="rId3">
            <a:alphaModFix/>
          </a:blip>
          <a:stretch>
            <a:fillRect/>
          </a:stretch>
        </p:blipFill>
        <p:spPr>
          <a:xfrm>
            <a:off x="0" y="0"/>
            <a:ext cx="9144003" cy="467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782831" y="0"/>
            <a:ext cx="7578337" cy="5143500"/>
          </a:xfrm>
          <a:prstGeom prst="rect">
            <a:avLst/>
          </a:prstGeom>
          <a:noFill/>
          <a:ln>
            <a:noFill/>
          </a:ln>
        </p:spPr>
      </p:pic>
      <p:cxnSp>
        <p:nvCxnSpPr>
          <p:cNvPr id="147" name="Google Shape;147;p21"/>
          <p:cNvCxnSpPr/>
          <p:nvPr/>
        </p:nvCxnSpPr>
        <p:spPr>
          <a:xfrm flipH="1">
            <a:off x="8245500" y="980600"/>
            <a:ext cx="592200" cy="345300"/>
          </a:xfrm>
          <a:prstGeom prst="straightConnector1">
            <a:avLst/>
          </a:prstGeom>
          <a:noFill/>
          <a:ln cap="flat" cmpd="sng" w="28575">
            <a:solidFill>
              <a:srgbClr val="FF9900"/>
            </a:solidFill>
            <a:prstDash val="solid"/>
            <a:round/>
            <a:headEnd len="med" w="med" type="none"/>
            <a:tailEnd len="med" w="med" type="triangle"/>
          </a:ln>
        </p:spPr>
      </p:cxnSp>
      <p:sp>
        <p:nvSpPr>
          <p:cNvPr id="148" name="Google Shape;148;p21"/>
          <p:cNvSpPr txBox="1"/>
          <p:nvPr/>
        </p:nvSpPr>
        <p:spPr>
          <a:xfrm>
            <a:off x="8486175" y="635225"/>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King</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