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4"/>
    <p:sldMasterId id="2147483663" r:id="rId5"/>
  </p:sldMasterIdLst>
  <p:notesMasterIdLst>
    <p:notesMasterId r:id="rId22"/>
  </p:notesMasterIdLst>
  <p:handoutMasterIdLst>
    <p:handoutMasterId r:id="rId23"/>
  </p:handoutMasterIdLst>
  <p:sldIdLst>
    <p:sldId id="258" r:id="rId6"/>
    <p:sldId id="281" r:id="rId7"/>
    <p:sldId id="278" r:id="rId8"/>
    <p:sldId id="306" r:id="rId9"/>
    <p:sldId id="280" r:id="rId10"/>
    <p:sldId id="277" r:id="rId11"/>
    <p:sldId id="262" r:id="rId12"/>
    <p:sldId id="305" r:id="rId13"/>
    <p:sldId id="300" r:id="rId14"/>
    <p:sldId id="301" r:id="rId15"/>
    <p:sldId id="307" r:id="rId16"/>
    <p:sldId id="282" r:id="rId17"/>
    <p:sldId id="308" r:id="rId18"/>
    <p:sldId id="302" r:id="rId19"/>
    <p:sldId id="309" r:id="rId20"/>
    <p:sldId id="304" r:id="rId21"/>
  </p:sldIdLst>
  <p:sldSz cx="12192000" cy="6858000"/>
  <p:notesSz cx="6805613" cy="99441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88" autoAdjust="0"/>
  </p:normalViewPr>
  <p:slideViewPr>
    <p:cSldViewPr>
      <p:cViewPr varScale="1">
        <p:scale>
          <a:sx n="64" d="100"/>
          <a:sy n="64" d="100"/>
        </p:scale>
        <p:origin x="95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3.xml" Id="rId8" /><Relationship Type="http://schemas.openxmlformats.org/officeDocument/2006/relationships/slide" Target="slides/slide8.xml" Id="rId13" /><Relationship Type="http://schemas.openxmlformats.org/officeDocument/2006/relationships/slide" Target="slides/slide13.xml" Id="rId18" /><Relationship Type="http://schemas.openxmlformats.org/officeDocument/2006/relationships/theme" Target="theme/theme1.xml" Id="rId26" /><Relationship Type="http://schemas.openxmlformats.org/officeDocument/2006/relationships/slide" Target="slides/slide16.xml" Id="rId21" /><Relationship Type="http://schemas.openxmlformats.org/officeDocument/2006/relationships/slide" Target="slides/slide2.xml" Id="rId7" /><Relationship Type="http://schemas.openxmlformats.org/officeDocument/2006/relationships/slide" Target="slides/slide7.xml" Id="rId12" /><Relationship Type="http://schemas.openxmlformats.org/officeDocument/2006/relationships/slide" Target="slides/slide12.xml" Id="rId17" /><Relationship Type="http://schemas.openxmlformats.org/officeDocument/2006/relationships/viewProps" Target="viewProps.xml" Id="rId25" /><Relationship Type="http://schemas.openxmlformats.org/officeDocument/2006/relationships/slide" Target="slides/slide11.xml" Id="rId16" /><Relationship Type="http://schemas.openxmlformats.org/officeDocument/2006/relationships/slide" Target="slides/slide15.xml" Id="rId20" /><Relationship Type="http://schemas.openxmlformats.org/officeDocument/2006/relationships/slide" Target="slides/slide1.xml" Id="rId6" /><Relationship Type="http://schemas.openxmlformats.org/officeDocument/2006/relationships/slide" Target="slides/slide6.xml" Id="rId11" /><Relationship Type="http://schemas.openxmlformats.org/officeDocument/2006/relationships/presProps" Target="presProps.xml" Id="rId24" /><Relationship Type="http://schemas.openxmlformats.org/officeDocument/2006/relationships/slideMaster" Target="slideMasters/slideMaster2.xml" Id="rId5" /><Relationship Type="http://schemas.openxmlformats.org/officeDocument/2006/relationships/slide" Target="slides/slide10.xml" Id="rId15" /><Relationship Type="http://schemas.openxmlformats.org/officeDocument/2006/relationships/handoutMaster" Target="handoutMasters/handoutMaster1.xml" Id="rId23" /><Relationship Type="http://schemas.openxmlformats.org/officeDocument/2006/relationships/slide" Target="slides/slide5.xml" Id="rId10" /><Relationship Type="http://schemas.openxmlformats.org/officeDocument/2006/relationships/slide" Target="slides/slide14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4.xml" Id="rId9" /><Relationship Type="http://schemas.openxmlformats.org/officeDocument/2006/relationships/slide" Target="slides/slide9.xml" Id="rId14" /><Relationship Type="http://schemas.openxmlformats.org/officeDocument/2006/relationships/notesMaster" Target="notesMasters/notesMaster1.xml" Id="rId22" /><Relationship Type="http://schemas.openxmlformats.org/officeDocument/2006/relationships/tableStyles" Target="tableStyles.xml" Id="rId27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40" y="1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517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40" y="944517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279519-2403-4231-9924-6C2A67FA870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111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40" y="1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781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17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40" y="944517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1961F4-A1E2-46E6-93C0-5512BFAD18B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978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63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325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416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44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573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843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786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61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65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433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930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008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804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195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587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961F4-A1E2-46E6-93C0-5512BFAD18B5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11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175" y="2133607"/>
            <a:ext cx="10439025" cy="2162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 smtClean="0"/>
              <a:t>Klik om de stijl te bewerken</a:t>
            </a:r>
            <a:endParaRPr lang="nl-NL" noProof="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4463" y="4581525"/>
            <a:ext cx="8595937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pic>
        <p:nvPicPr>
          <p:cNvPr id="10249" name="Picture 9" descr="TK_logo_RGB correspondentie"/>
          <p:cNvPicPr>
            <a:picLocks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851" y="358775"/>
            <a:ext cx="266760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8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8672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205384" y="765182"/>
            <a:ext cx="2554816" cy="48863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36703" y="765182"/>
            <a:ext cx="7465484" cy="48863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91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406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932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2292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6748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936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818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2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36703" y="105746"/>
            <a:ext cx="10204449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36703" y="1556792"/>
            <a:ext cx="10223500" cy="3590925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7360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23451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73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3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1FBC-974B-4CBF-B176-BA55897047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198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6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838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36705" y="116632"/>
            <a:ext cx="10204449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36705" y="2060581"/>
            <a:ext cx="5010151" cy="3590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50052" y="2060581"/>
            <a:ext cx="5010149" cy="3590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07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94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7488" y="44624"/>
            <a:ext cx="10204449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32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70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7559" y="116632"/>
            <a:ext cx="1020444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7559" y="1480712"/>
            <a:ext cx="1022350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opmaakprofielen van de </a:t>
            </a:r>
            <a:r>
              <a:rPr lang="nl-NL" dirty="0" err="1" smtClean="0"/>
              <a:t>modeltekst</a:t>
            </a:r>
            <a:r>
              <a:rPr lang="nl-NL" dirty="0" smtClean="0"/>
              <a:t>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89572" y="6337300"/>
            <a:ext cx="1037801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pic>
        <p:nvPicPr>
          <p:cNvPr id="9226" name="Picture 10" descr="footer-TK"/>
          <p:cNvPicPr>
            <a:picLocks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39901" y="6429382"/>
            <a:ext cx="3196800" cy="1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TK_logo_RGB correspondentie"/>
          <p:cNvPicPr>
            <a:picLocks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851" y="358775"/>
            <a:ext cx="46800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6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72797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72797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72797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72797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rgbClr val="72797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72797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72797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72797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rgbClr val="72797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DE5F8-04A2-4808-A1C1-D6B4CDAFF3D7}" type="datetimeFigureOut">
              <a:rPr lang="nl-NL" smtClean="0"/>
              <a:t>25-11-2020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2193C-D0E0-46FB-9305-99D27CA4F6CD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518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0175" y="2133607"/>
            <a:ext cx="10791825" cy="2162175"/>
          </a:xfrm>
        </p:spPr>
        <p:txBody>
          <a:bodyPr/>
          <a:lstStyle/>
          <a:p>
            <a:r>
              <a:rPr lang="nl-NL" dirty="0"/>
              <a:t>Technische briefing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Vaste </a:t>
            </a:r>
            <a:r>
              <a:rPr lang="nl-NL" dirty="0"/>
              <a:t>commissie voor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Binnenlandse </a:t>
            </a:r>
            <a:r>
              <a:rPr lang="nl-NL" dirty="0"/>
              <a:t>Zaken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95239" y="4292210"/>
            <a:ext cx="9938121" cy="1752600"/>
          </a:xfrm>
        </p:spPr>
        <p:txBody>
          <a:bodyPr/>
          <a:lstStyle/>
          <a:p>
            <a:r>
              <a:rPr lang="nl-NL" dirty="0" smtClean="0"/>
              <a:t>Jaap </a:t>
            </a:r>
            <a:r>
              <a:rPr lang="nl-NL" dirty="0"/>
              <a:t>van Rhijn – Directeur </a:t>
            </a:r>
            <a:r>
              <a:rPr lang="nl-NL" dirty="0" smtClean="0"/>
              <a:t>Huisvesting</a:t>
            </a:r>
          </a:p>
          <a:p>
            <a:r>
              <a:rPr lang="nl-NL" dirty="0" smtClean="0"/>
              <a:t>Chantal Wouters - Projectmanager renovatie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25 </a:t>
            </a:r>
            <a:r>
              <a:rPr lang="nl-NL" dirty="0"/>
              <a:t>november 2020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Renovatie; actuele vraagstukken</a:t>
            </a:r>
            <a:endParaRPr lang="nl-NL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1536703" y="1340768"/>
            <a:ext cx="9887889" cy="4464496"/>
          </a:xfrm>
        </p:spPr>
        <p:txBody>
          <a:bodyPr>
            <a:noAutofit/>
          </a:bodyPr>
          <a:lstStyle/>
          <a:p>
            <a:r>
              <a:rPr lang="nl-NL" sz="2400" dirty="0"/>
              <a:t>F</a:t>
            </a:r>
            <a:r>
              <a:rPr lang="nl-NL" sz="2400" dirty="0" smtClean="0"/>
              <a:t>inanciële dekking VO</a:t>
            </a:r>
          </a:p>
          <a:p>
            <a:r>
              <a:rPr lang="nl-NL" sz="2400" dirty="0" smtClean="0"/>
              <a:t>Ruimtevraagstuk TK</a:t>
            </a:r>
          </a:p>
          <a:p>
            <a:r>
              <a:rPr lang="nl-NL" sz="2400" dirty="0" smtClean="0"/>
              <a:t>Onzekerheden rondom Pleingarage</a:t>
            </a:r>
          </a:p>
          <a:p>
            <a:r>
              <a:rPr lang="nl-NL" sz="2400" dirty="0" smtClean="0"/>
              <a:t>Onbeheersbare risico’s Centrale Energie Voorziening (CEV)</a:t>
            </a:r>
          </a:p>
          <a:p>
            <a:r>
              <a:rPr lang="nl-NL" sz="2400" dirty="0" smtClean="0"/>
              <a:t>Akkoord gemeente op Publieksentree</a:t>
            </a:r>
          </a:p>
          <a:p>
            <a:endParaRPr lang="nl-NL" sz="2400" dirty="0" smtClean="0"/>
          </a:p>
          <a:p>
            <a:pPr marL="0" indent="0">
              <a:buNone/>
            </a:pPr>
            <a:r>
              <a:rPr lang="nl-NL" sz="2400" i="1" dirty="0" smtClean="0"/>
              <a:t>Zolang bovenstaande vraagstukken niet zijn opgelost kan er geen Voorlopig Ontwerp (VO) worden vastgesteld en niet worden gestart met het Definitief Ontwerp (DO).</a:t>
            </a:r>
            <a:endParaRPr lang="nl-NL" sz="2400" i="1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NB: Impact </a:t>
            </a:r>
            <a:r>
              <a:rPr lang="nl-NL" sz="2400" dirty="0"/>
              <a:t>stikstofvraagstuk op </a:t>
            </a:r>
            <a:r>
              <a:rPr lang="nl-NL" sz="2400" dirty="0" smtClean="0"/>
              <a:t>vergunning onduidelijk</a:t>
            </a: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8347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cap="none" dirty="0" err="1" smtClean="0">
                <a:solidFill>
                  <a:srgbClr val="333399"/>
                </a:solidFill>
              </a:rPr>
              <a:t>Quickscan</a:t>
            </a:r>
            <a:r>
              <a:rPr lang="nl-NL" sz="3600" b="0" cap="none" dirty="0" smtClean="0">
                <a:solidFill>
                  <a:srgbClr val="333399"/>
                </a:solidFill>
              </a:rPr>
              <a:t> gefaseerd renoveren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497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Quickscan</a:t>
            </a:r>
            <a:r>
              <a:rPr lang="nl-NL" dirty="0" smtClean="0"/>
              <a:t> gefaseerd renoveren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517652" y="1196752"/>
            <a:ext cx="10223500" cy="4536504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Veel veranderd sinds start in 2015: tussentijdse evaluatie noodzakelijk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In opdracht van Presidium wordt </a:t>
            </a:r>
            <a:r>
              <a:rPr lang="nl-NL" dirty="0" err="1" smtClean="0"/>
              <a:t>quickscan</a:t>
            </a:r>
            <a:r>
              <a:rPr lang="nl-NL" dirty="0" smtClean="0"/>
              <a:t> </a:t>
            </a:r>
            <a:r>
              <a:rPr lang="nl-NL" dirty="0"/>
              <a:t>gefaseerd renoveren </a:t>
            </a:r>
            <a:r>
              <a:rPr lang="nl-NL" dirty="0" smtClean="0"/>
              <a:t>uitgevoerd: bevindingen voor het kerstreces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Heeft een gefaseerde renovatie minder risico’s ten aanzien van planning, budget en (brand)veiligheid?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8861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cap="none" dirty="0" smtClean="0">
                <a:solidFill>
                  <a:srgbClr val="333399"/>
                </a:solidFill>
              </a:rPr>
              <a:t>Risicoanalyse renovatie Binnenhof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5494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Renovatie; risicoanalyse Binnenhof</a:t>
            </a:r>
            <a:endParaRPr lang="nl-NL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1536703" y="1556792"/>
            <a:ext cx="9671865" cy="4464496"/>
          </a:xfrm>
        </p:spPr>
        <p:txBody>
          <a:bodyPr>
            <a:noAutofit/>
          </a:bodyPr>
          <a:lstStyle/>
          <a:p>
            <a:r>
              <a:rPr lang="nl-NL" sz="2400" dirty="0" smtClean="0"/>
              <a:t>Juni 2019 TK dringt aan op betrekken gebruikers bij risicoanalyse in Stuurgroep Binnenhof</a:t>
            </a:r>
          </a:p>
          <a:p>
            <a:r>
              <a:rPr lang="nl-NL" sz="2400" dirty="0" smtClean="0"/>
              <a:t>Oktober 2020: de Renovatiecommissie Binnenhof vraagt risicoanalyse met inbreng van de gebruikers</a:t>
            </a:r>
          </a:p>
          <a:p>
            <a:r>
              <a:rPr lang="nl-NL" sz="2400" dirty="0" smtClean="0"/>
              <a:t>November 2020: PWC interviewt Binnenhofbewoners voor risicoanalyse in opdracht van RVB</a:t>
            </a:r>
          </a:p>
          <a:p>
            <a:r>
              <a:rPr lang="nl-NL" sz="2400" dirty="0" smtClean="0"/>
              <a:t>Voor Kerstreces 2020 eerste rapportage risicoanalyse</a:t>
            </a:r>
          </a:p>
          <a:p>
            <a:pPr marL="0" indent="0">
              <a:buNone/>
            </a:pP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00829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 verschijnen documenten:</a:t>
            </a:r>
            <a:endParaRPr lang="nl-NL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1536703" y="1556792"/>
            <a:ext cx="9671865" cy="4464496"/>
          </a:xfrm>
        </p:spPr>
        <p:txBody>
          <a:bodyPr>
            <a:noAutofit/>
          </a:bodyPr>
          <a:lstStyle/>
          <a:p>
            <a:r>
              <a:rPr lang="nl-NL" sz="2400" dirty="0" smtClean="0"/>
              <a:t>Functioneel Voorontwerp TK (openbaarmaking)</a:t>
            </a:r>
          </a:p>
          <a:p>
            <a:r>
              <a:rPr lang="nl-NL" sz="2400" dirty="0" smtClean="0"/>
              <a:t>Vervolgonderzoek coronareview B67</a:t>
            </a:r>
          </a:p>
          <a:p>
            <a:r>
              <a:rPr lang="nl-NL" sz="2400" dirty="0" smtClean="0"/>
              <a:t>Risicoanalyse renovatie Binnenhof</a:t>
            </a:r>
          </a:p>
          <a:p>
            <a:r>
              <a:rPr lang="nl-NL" sz="2400" dirty="0" smtClean="0"/>
              <a:t>Eindrapport ventilatie Tweede Kamer Binnenhof</a:t>
            </a:r>
          </a:p>
          <a:p>
            <a:r>
              <a:rPr lang="nl-NL" sz="2400" dirty="0" err="1" smtClean="0"/>
              <a:t>Quickscan</a:t>
            </a:r>
            <a:r>
              <a:rPr lang="nl-NL" sz="2400" dirty="0" smtClean="0"/>
              <a:t> gefaseerde renovatie TK-gebouwen</a:t>
            </a:r>
          </a:p>
          <a:p>
            <a:endParaRPr lang="nl-NL" sz="2400" dirty="0"/>
          </a:p>
          <a:p>
            <a:endParaRPr lang="nl-NL" sz="2400" dirty="0" smtClean="0"/>
          </a:p>
          <a:p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44842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706" y="2133607"/>
            <a:ext cx="11352584" cy="2162175"/>
          </a:xfrm>
        </p:spPr>
        <p:txBody>
          <a:bodyPr/>
          <a:lstStyle/>
          <a:p>
            <a:r>
              <a:rPr lang="nl-NL" dirty="0" smtClean="0"/>
              <a:t>Dank voor uw aandacht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55440" y="4295782"/>
            <a:ext cx="9938121" cy="1752600"/>
          </a:xfrm>
        </p:spPr>
        <p:txBody>
          <a:bodyPr/>
          <a:lstStyle/>
          <a:p>
            <a:r>
              <a:rPr lang="nl-NL" dirty="0" smtClean="0"/>
              <a:t>Jaap </a:t>
            </a:r>
            <a:r>
              <a:rPr lang="nl-NL" dirty="0"/>
              <a:t>van Rhijn – Directeur </a:t>
            </a:r>
            <a:r>
              <a:rPr lang="nl-NL" dirty="0" smtClean="0"/>
              <a:t>Huisvesting</a:t>
            </a:r>
          </a:p>
          <a:p>
            <a:r>
              <a:rPr lang="nl-NL" dirty="0" smtClean="0"/>
              <a:t>Chantal Wouters - Projectmanager renovatie</a:t>
            </a: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25 </a:t>
            </a:r>
            <a:r>
              <a:rPr lang="nl-NL" dirty="0"/>
              <a:t>november 2020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09380" y="1052736"/>
            <a:ext cx="10223500" cy="4176464"/>
          </a:xfrm>
        </p:spPr>
        <p:txBody>
          <a:bodyPr/>
          <a:lstStyle/>
          <a:p>
            <a:r>
              <a:rPr lang="nl-NL" dirty="0" smtClean="0"/>
              <a:t>Rol Tweede Kamer als gebruiker</a:t>
            </a:r>
            <a:endParaRPr lang="nl-NL" dirty="0"/>
          </a:p>
          <a:p>
            <a:r>
              <a:rPr lang="nl-NL" dirty="0" smtClean="0"/>
              <a:t>Stand van zaken B67</a:t>
            </a:r>
          </a:p>
          <a:p>
            <a:pPr lvl="1"/>
            <a:r>
              <a:rPr lang="nl-NL" dirty="0" smtClean="0"/>
              <a:t>Corona onderzoeken</a:t>
            </a:r>
            <a:endParaRPr lang="nl-NL" dirty="0"/>
          </a:p>
          <a:p>
            <a:pPr lvl="1"/>
            <a:r>
              <a:rPr lang="nl-NL" dirty="0" smtClean="0"/>
              <a:t>Status ingebruikname B67</a:t>
            </a:r>
          </a:p>
          <a:p>
            <a:r>
              <a:rPr lang="nl-NL" dirty="0" smtClean="0"/>
              <a:t>Stand van zaken Renovatie TK</a:t>
            </a:r>
          </a:p>
          <a:p>
            <a:pPr lvl="1"/>
            <a:r>
              <a:rPr lang="nl-NL" dirty="0" smtClean="0"/>
              <a:t>Ontwerp &amp; budget</a:t>
            </a:r>
          </a:p>
          <a:p>
            <a:pPr lvl="1"/>
            <a:r>
              <a:rPr lang="nl-NL" dirty="0" smtClean="0"/>
              <a:t>Actuele vraagstukken</a:t>
            </a:r>
          </a:p>
          <a:p>
            <a:r>
              <a:rPr lang="nl-NL" dirty="0" err="1" smtClean="0"/>
              <a:t>Quickscan</a:t>
            </a:r>
            <a:r>
              <a:rPr lang="nl-NL" dirty="0" smtClean="0"/>
              <a:t> gefaseerde renovatie TK</a:t>
            </a:r>
          </a:p>
          <a:p>
            <a:r>
              <a:rPr lang="nl-NL" dirty="0" smtClean="0"/>
              <a:t>Risicoanalyse Binnenhof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53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Tweede Kamer als gebruiker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36703" y="1556792"/>
            <a:ext cx="10223500" cy="4104456"/>
          </a:xfrm>
        </p:spPr>
        <p:txBody>
          <a:bodyPr/>
          <a:lstStyle/>
          <a:p>
            <a:r>
              <a:rPr lang="nl-NL" dirty="0" smtClean="0"/>
              <a:t>Invalshoek: gebruiker beoordeelt of het parlement goed kan werken</a:t>
            </a:r>
            <a:endParaRPr lang="nl-NL" dirty="0"/>
          </a:p>
          <a:p>
            <a:r>
              <a:rPr lang="nl-NL" dirty="0" smtClean="0"/>
              <a:t>Gebaseerd op:</a:t>
            </a:r>
          </a:p>
          <a:p>
            <a:pPr lvl="1"/>
            <a:r>
              <a:rPr lang="nl-NL" dirty="0" smtClean="0"/>
              <a:t>Reikwijdte 2015</a:t>
            </a:r>
          </a:p>
          <a:p>
            <a:pPr lvl="1"/>
            <a:r>
              <a:rPr lang="nl-NL" dirty="0" smtClean="0"/>
              <a:t>Kamerstukken</a:t>
            </a:r>
          </a:p>
          <a:p>
            <a:pPr lvl="1"/>
            <a:r>
              <a:rPr lang="nl-NL" dirty="0" smtClean="0"/>
              <a:t>Vastgestelde documenten</a:t>
            </a:r>
          </a:p>
          <a:p>
            <a:pPr lvl="1"/>
            <a:r>
              <a:rPr lang="nl-NL" dirty="0" smtClean="0"/>
              <a:t>Sober &amp; doelmatig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09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cap="none" dirty="0" smtClean="0">
                <a:solidFill>
                  <a:srgbClr val="333399"/>
                </a:solidFill>
              </a:rPr>
              <a:t>Stand van zaken B67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738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B67 corona onderzoeken (1)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536703" y="1556792"/>
            <a:ext cx="10223500" cy="4176464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Vraag: Kan het parlementaire proces op vergelijkbare wijze functioneren in B67 tijdens corona, als nu op het Binnenhof?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</p:txBody>
      </p:sp>
      <p:pic>
        <p:nvPicPr>
          <p:cNvPr id="5" name="Afbeelding 6" descr="Overzicht deelprojecten Renovatie Binnenho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1504" y="2996952"/>
            <a:ext cx="4191000" cy="2648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6888088" y="3327066"/>
            <a:ext cx="3074712" cy="198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B67 corona onderzoeken (2)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415480" y="1700809"/>
            <a:ext cx="806489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kern="0" dirty="0" smtClean="0">
                <a:solidFill>
                  <a:srgbClr val="72797F"/>
                </a:solidFill>
                <a:latin typeface="Verdana"/>
              </a:rPr>
              <a:t>Voortgang onderzoeken: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kern="0" dirty="0" smtClean="0">
                <a:solidFill>
                  <a:srgbClr val="72797F"/>
                </a:solidFill>
                <a:latin typeface="Verdana"/>
              </a:rPr>
              <a:t>RVB en Tweede Kamer zijn gezamenlijk opdrachtgever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kern="0" dirty="0" err="1" smtClean="0">
                <a:solidFill>
                  <a:srgbClr val="72797F"/>
                </a:solidFill>
                <a:latin typeface="Verdana"/>
              </a:rPr>
              <a:t>Quickscan</a:t>
            </a:r>
            <a:r>
              <a:rPr lang="nl-NL" sz="2400" kern="0" dirty="0" smtClean="0">
                <a:solidFill>
                  <a:srgbClr val="72797F"/>
                </a:solidFill>
                <a:latin typeface="Verdana"/>
              </a:rPr>
              <a:t> corona TK en drie corona onderzoeken zijn afgerond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kern="0" dirty="0" smtClean="0">
                <a:solidFill>
                  <a:srgbClr val="72797F"/>
                </a:solidFill>
                <a:latin typeface="Verdana"/>
              </a:rPr>
              <a:t>Er worden nu aanvullende onderzoeken uitgevoerd; eind november gereed</a:t>
            </a:r>
            <a:endParaRPr lang="nl-NL" sz="2400" dirty="0" smtClean="0"/>
          </a:p>
          <a:p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38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Status ingebruikname B67</a:t>
            </a:r>
            <a:endParaRPr lang="nl-NL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1536703" y="1556792"/>
            <a:ext cx="10223500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 smtClean="0"/>
              <a:t>Openstaande vraagstukken:</a:t>
            </a:r>
          </a:p>
          <a:p>
            <a:r>
              <a:rPr lang="nl-NL" sz="2400" dirty="0" smtClean="0"/>
              <a:t>Treffen technische coronamaatregelen?</a:t>
            </a:r>
          </a:p>
          <a:p>
            <a:r>
              <a:rPr lang="nl-NL" sz="2400" dirty="0" smtClean="0"/>
              <a:t>Financiële dekking verzoeken tot wijziging (</a:t>
            </a:r>
            <a:r>
              <a:rPr lang="nl-NL" sz="2400" dirty="0" err="1" smtClean="0"/>
              <a:t>VTW’s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Tijdige realisatie </a:t>
            </a:r>
            <a:r>
              <a:rPr lang="nl-NL" sz="2400" dirty="0" err="1" smtClean="0"/>
              <a:t>VTW’s</a:t>
            </a:r>
            <a:r>
              <a:rPr lang="nl-NL" sz="2400" dirty="0"/>
              <a:t> </a:t>
            </a:r>
            <a:r>
              <a:rPr lang="nl-NL" sz="2400" dirty="0" smtClean="0"/>
              <a:t>(o.a. pers &amp; Nieuwspoort)</a:t>
            </a:r>
          </a:p>
          <a:p>
            <a:r>
              <a:rPr lang="nl-NL" sz="2400" dirty="0" smtClean="0"/>
              <a:t>Geslaagde testen techniek en veiligheid (NCTV)</a:t>
            </a:r>
          </a:p>
          <a:p>
            <a:endParaRPr lang="nl-NL" sz="2400" dirty="0" smtClean="0"/>
          </a:p>
          <a:p>
            <a:pPr marL="0" indent="0">
              <a:buNone/>
            </a:pPr>
            <a:r>
              <a:rPr lang="nl-NL" sz="2400" i="1" dirty="0" smtClean="0"/>
              <a:t>Verhuizing naar B67 vereist dus:</a:t>
            </a:r>
          </a:p>
          <a:p>
            <a:r>
              <a:rPr lang="nl-NL" sz="2400" i="1" dirty="0" smtClean="0"/>
              <a:t>Oplossing bovenstaande vraagstukken</a:t>
            </a:r>
          </a:p>
          <a:p>
            <a:r>
              <a:rPr lang="nl-NL" sz="2400" i="1" dirty="0" smtClean="0"/>
              <a:t>ingrijpende aanvullende organisatorische coronamaatregelen</a:t>
            </a:r>
            <a:endParaRPr lang="nl-NL" sz="2400" i="1" dirty="0"/>
          </a:p>
          <a:p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14051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0" cap="none" dirty="0" smtClean="0">
                <a:solidFill>
                  <a:srgbClr val="333399"/>
                </a:solidFill>
              </a:rPr>
              <a:t>Stand van zaken renovatie Tweede Kamer Binnenhof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6224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Renovatie; ontwerp &amp; budget</a:t>
            </a:r>
            <a:endParaRPr lang="nl-NL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1536703" y="1052736"/>
            <a:ext cx="10223500" cy="5184576"/>
          </a:xfrm>
        </p:spPr>
        <p:txBody>
          <a:bodyPr>
            <a:noAutofit/>
          </a:bodyPr>
          <a:lstStyle/>
          <a:p>
            <a:r>
              <a:rPr lang="nl-NL" sz="2400" dirty="0" smtClean="0"/>
              <a:t>2015</a:t>
            </a:r>
            <a:r>
              <a:rPr lang="nl-NL" sz="2400" dirty="0"/>
              <a:t>: </a:t>
            </a:r>
            <a:r>
              <a:rPr lang="nl-NL" sz="2400" dirty="0" smtClean="0"/>
              <a:t>Reikwijdte renovatie Binnenhof: </a:t>
            </a:r>
            <a:r>
              <a:rPr lang="nl-NL" sz="2400" dirty="0"/>
              <a:t>475 </a:t>
            </a:r>
            <a:r>
              <a:rPr lang="nl-NL" sz="2400" dirty="0" smtClean="0"/>
              <a:t>miljoen euro</a:t>
            </a:r>
            <a:endParaRPr lang="nl-NL" sz="2400" dirty="0"/>
          </a:p>
          <a:p>
            <a:r>
              <a:rPr lang="nl-NL" sz="2400" dirty="0"/>
              <a:t>2018: Structuur Ontwerp </a:t>
            </a:r>
            <a:r>
              <a:rPr lang="nl-NL" sz="2400" dirty="0" smtClean="0"/>
              <a:t>OMA: past binnen </a:t>
            </a:r>
            <a:r>
              <a:rPr lang="nl-NL" sz="2400" dirty="0"/>
              <a:t>financiële </a:t>
            </a:r>
            <a:r>
              <a:rPr lang="nl-NL" sz="2400" dirty="0" smtClean="0"/>
              <a:t>kaders (voortgangsrapportage maart 2018)</a:t>
            </a:r>
          </a:p>
          <a:p>
            <a:r>
              <a:rPr lang="nl-NL" sz="2400" dirty="0" smtClean="0"/>
              <a:t>2019: architectenwissel</a:t>
            </a:r>
          </a:p>
          <a:p>
            <a:pPr marL="893763" lvl="1" indent="-436563"/>
            <a:r>
              <a:rPr lang="nl-NL" sz="2400" dirty="0" smtClean="0"/>
              <a:t>RVB start met een nieuw ontwerpteam</a:t>
            </a:r>
          </a:p>
          <a:p>
            <a:pPr marL="893763" lvl="1" indent="-436563"/>
            <a:r>
              <a:rPr lang="nl-NL" sz="2400" dirty="0" smtClean="0"/>
              <a:t>TK </a:t>
            </a:r>
            <a:r>
              <a:rPr lang="nl-NL" sz="2400" dirty="0"/>
              <a:t>geeft taakstelling mee aan </a:t>
            </a:r>
            <a:r>
              <a:rPr lang="nl-NL" sz="2400" dirty="0" smtClean="0"/>
              <a:t>ontwerpteam</a:t>
            </a:r>
          </a:p>
          <a:p>
            <a:pPr marL="893763" lvl="1" indent="-436563"/>
            <a:r>
              <a:rPr lang="nl-NL" sz="2400" dirty="0" smtClean="0"/>
              <a:t>Ontwerp ± 10 euro miljoen versoberd t.o.v. </a:t>
            </a:r>
            <a:r>
              <a:rPr lang="nl-NL" sz="2400" dirty="0"/>
              <a:t>ontwerp </a:t>
            </a:r>
            <a:r>
              <a:rPr lang="nl-NL" sz="2400" dirty="0" smtClean="0"/>
              <a:t>OMA</a:t>
            </a:r>
          </a:p>
          <a:p>
            <a:r>
              <a:rPr lang="nl-NL" sz="2400" dirty="0" smtClean="0"/>
              <a:t>Juni 2020: Functioneel Voorontwerp (FVO) vastgesteld</a:t>
            </a:r>
          </a:p>
          <a:p>
            <a:pPr marL="893763" lvl="1" indent="-436563"/>
            <a:r>
              <a:rPr lang="nl-NL" sz="2400" dirty="0" smtClean="0"/>
              <a:t>Voorlopig Ontwerp (VO) wordt </a:t>
            </a:r>
            <a:r>
              <a:rPr lang="nl-NL" sz="2400" dirty="0"/>
              <a:t>nu </a:t>
            </a:r>
            <a:r>
              <a:rPr lang="nl-NL" sz="2400" dirty="0" smtClean="0"/>
              <a:t>getoetst</a:t>
            </a:r>
          </a:p>
          <a:p>
            <a:pPr marL="57150" indent="0">
              <a:buNone/>
            </a:pPr>
            <a:endParaRPr lang="nl-NL" sz="2400" i="1" dirty="0" smtClean="0"/>
          </a:p>
          <a:p>
            <a:pPr marL="57150" indent="0">
              <a:buNone/>
            </a:pPr>
            <a:r>
              <a:rPr lang="nl-NL" sz="2400" i="1" dirty="0" smtClean="0"/>
              <a:t>Het VO past, ondanks verregaande versoberingen ten opzichte van SO-OMA uit 2018, volgens RVB nog niet binnen budget</a:t>
            </a:r>
            <a:endParaRPr lang="nl-NL" sz="2400" i="1" dirty="0"/>
          </a:p>
          <a:p>
            <a:pPr marL="0" indent="0">
              <a:buNone/>
            </a:pP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182001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_Tweede_Kamer_Breedbeeld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510</ap:Words>
  <ap:PresentationFormat>Breedbeeld</ap:PresentationFormat>
  <ap:Paragraphs>107</ap:Paragraphs>
  <ap:Slides>16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16</vt:i4>
      </vt:variant>
    </vt:vector>
  </ap:HeadingPairs>
  <ap:TitlesOfParts>
    <vt:vector baseType="lpstr" size="22">
      <vt:lpstr>Arial</vt:lpstr>
      <vt:lpstr>Calibri</vt:lpstr>
      <vt:lpstr>Calibri Light</vt:lpstr>
      <vt:lpstr>Verdana</vt:lpstr>
      <vt:lpstr>Presentatie_Tweede_Kamer_Breedbeeld</vt:lpstr>
      <vt:lpstr>Aangepast ontwerp</vt:lpstr>
      <vt:lpstr>Technische briefing  Vaste commissie voor  Binnenlandse Zaken  </vt:lpstr>
      <vt:lpstr>Inleiding</vt:lpstr>
      <vt:lpstr>Tweede Kamer als gebruiker</vt:lpstr>
      <vt:lpstr>Stand van zaken B67</vt:lpstr>
      <vt:lpstr>B67 corona onderzoeken (1)</vt:lpstr>
      <vt:lpstr>B67 corona onderzoeken (2)</vt:lpstr>
      <vt:lpstr>Status ingebruikname B67</vt:lpstr>
      <vt:lpstr>Stand van zaken renovatie Tweede Kamer Binnenhof</vt:lpstr>
      <vt:lpstr>Renovatie; ontwerp &amp; budget</vt:lpstr>
      <vt:lpstr>Renovatie; actuele vraagstukken</vt:lpstr>
      <vt:lpstr>Quickscan gefaseerd renoveren</vt:lpstr>
      <vt:lpstr>Quickscan gefaseerd renoveren</vt:lpstr>
      <vt:lpstr>Risicoanalyse renovatie Binnenhof</vt:lpstr>
      <vt:lpstr>Renovatie; risicoanalyse Binnenhof</vt:lpstr>
      <vt:lpstr>Te verschijnen documenten:</vt:lpstr>
      <vt:lpstr>Dank voor uw aandacht 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lastPrinted>2020-11-24T10:00:56.0000000Z</lastPrinted>
  <dcterms:created xsi:type="dcterms:W3CDTF">2015-08-21T07:49:24.0000000Z</dcterms:created>
  <dcterms:modified xsi:type="dcterms:W3CDTF">2020-11-25T09:40:45.0000000Z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0x010100A4F5332EE4C7D24FA01E2FD76352283E</vt:lpwstr>
  </property>
</Properties>
</file>