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9" r:id="rId1"/>
    <p:sldMasterId id="2147483795" r:id="rId2"/>
    <p:sldMasterId id="2147483800" r:id="rId3"/>
  </p:sldMasterIdLst>
  <p:notesMasterIdLst>
    <p:notesMasterId r:id="rId17"/>
  </p:notesMasterIdLst>
  <p:handoutMasterIdLst>
    <p:handoutMasterId r:id="rId18"/>
  </p:handoutMasterIdLst>
  <p:sldIdLst>
    <p:sldId id="2670" r:id="rId4"/>
    <p:sldId id="2363" r:id="rId5"/>
    <p:sldId id="2702" r:id="rId6"/>
    <p:sldId id="2693" r:id="rId7"/>
    <p:sldId id="2694" r:id="rId8"/>
    <p:sldId id="2651" r:id="rId9"/>
    <p:sldId id="2672" r:id="rId10"/>
    <p:sldId id="2591" r:id="rId11"/>
    <p:sldId id="2690" r:id="rId12"/>
    <p:sldId id="2701" r:id="rId13"/>
    <p:sldId id="2669" r:id="rId14"/>
    <p:sldId id="2707" r:id="rId15"/>
    <p:sldId id="2706" r:id="rId16"/>
  </p:sldIdLst>
  <p:sldSz cx="9144000" cy="6858000" type="screen4x3"/>
  <p:notesSz cx="6797675" cy="9926638"/>
  <p:defaultTextStyle>
    <a:defPPr>
      <a:defRPr lang="en-US"/>
    </a:defPPr>
    <a:lvl1pPr marL="0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54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08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61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15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770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24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678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631" algn="l" defTabSz="4789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o Codogno" initials="LC" lastIdx="1" clrIdx="0">
    <p:extLst>
      <p:ext uri="{19B8F6BF-5375-455C-9EA6-DF929625EA0E}">
        <p15:presenceInfo xmlns:p15="http://schemas.microsoft.com/office/powerpoint/2012/main" userId="2d2f86ff6bad44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BFBFB"/>
    <a:srgbClr val="C6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900" autoAdjust="0"/>
  </p:normalViewPr>
  <p:slideViewPr>
    <p:cSldViewPr snapToGrid="0" snapToObjects="1">
      <p:cViewPr varScale="1">
        <p:scale>
          <a:sx n="82" d="100"/>
          <a:sy n="82" d="100"/>
        </p:scale>
        <p:origin x="1589" y="67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975" cy="497220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8" y="3"/>
            <a:ext cx="2945975" cy="497220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r">
              <a:defRPr sz="1200"/>
            </a:lvl1pPr>
          </a:lstStyle>
          <a:p>
            <a:fld id="{9EBF86D4-91A8-42C6-A115-C8D8E69462D0}" type="datetimeFigureOut">
              <a:rPr lang="en-GB" smtClean="0"/>
              <a:t>15/12/2024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420"/>
            <a:ext cx="2945975" cy="497220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l">
              <a:defRPr sz="1200"/>
            </a:lvl1pPr>
          </a:lstStyle>
          <a:p>
            <a:r>
              <a:rPr lang="en-GB" smtClean="0"/>
              <a:t>#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8" y="9429420"/>
            <a:ext cx="2945975" cy="497220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r">
              <a:defRPr sz="1200"/>
            </a:lvl1pPr>
          </a:lstStyle>
          <a:p>
            <a:fld id="{6C15BA7C-86D0-4388-94DB-6A2F7D8C6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841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400" cy="496332"/>
          </a:xfrm>
          <a:prstGeom prst="rect">
            <a:avLst/>
          </a:prstGeom>
        </p:spPr>
        <p:txBody>
          <a:bodyPr vert="horz" lIns="95196" tIns="47598" rIns="95196" bIns="475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3"/>
            <a:ext cx="2946400" cy="496332"/>
          </a:xfrm>
          <a:prstGeom prst="rect">
            <a:avLst/>
          </a:prstGeom>
        </p:spPr>
        <p:txBody>
          <a:bodyPr vert="horz" lIns="95196" tIns="47598" rIns="95196" bIns="47598" rtlCol="0"/>
          <a:lstStyle>
            <a:lvl1pPr algn="r">
              <a:defRPr sz="1200"/>
            </a:lvl1pPr>
          </a:lstStyle>
          <a:p>
            <a:fld id="{373584BD-AB8B-BF4B-857B-9503E9C620C6}" type="datetimeFigureOut">
              <a:rPr lang="en-US" smtClean="0"/>
              <a:t>12/15/2024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96" tIns="47598" rIns="95196" bIns="475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6" y="4715958"/>
            <a:ext cx="5438774" cy="4466986"/>
          </a:xfrm>
          <a:prstGeom prst="rect">
            <a:avLst/>
          </a:prstGeom>
        </p:spPr>
        <p:txBody>
          <a:bodyPr vert="horz" lIns="95196" tIns="47598" rIns="95196" bIns="47598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714"/>
            <a:ext cx="2946400" cy="496332"/>
          </a:xfrm>
          <a:prstGeom prst="rect">
            <a:avLst/>
          </a:prstGeom>
        </p:spPr>
        <p:txBody>
          <a:bodyPr vert="horz" lIns="95196" tIns="47598" rIns="95196" bIns="47598" rtlCol="0" anchor="b"/>
          <a:lstStyle>
            <a:lvl1pPr algn="l">
              <a:defRPr sz="1200"/>
            </a:lvl1pPr>
          </a:lstStyle>
          <a:p>
            <a:r>
              <a:rPr lang="en-GB" smtClean="0"/>
              <a:t>#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8714"/>
            <a:ext cx="2946400" cy="496332"/>
          </a:xfrm>
          <a:prstGeom prst="rect">
            <a:avLst/>
          </a:prstGeom>
        </p:spPr>
        <p:txBody>
          <a:bodyPr vert="horz" lIns="95196" tIns="47598" rIns="95196" bIns="47598" rtlCol="0" anchor="b"/>
          <a:lstStyle>
            <a:lvl1pPr algn="r">
              <a:defRPr sz="1200"/>
            </a:lvl1pPr>
          </a:lstStyle>
          <a:p>
            <a:fld id="{C87D7670-9C16-A645-A268-045D231E5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166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8954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7908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6861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15815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94770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724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678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631" algn="l" defTabSz="4789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7725" y="723900"/>
            <a:ext cx="4814888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D7670-9C16-A645-A268-045D231E54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335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755650"/>
            <a:ext cx="5010150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D7670-9C16-A645-A268-045D231E54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98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755650"/>
            <a:ext cx="5010150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D7670-9C16-A645-A268-045D231E54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4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755650"/>
            <a:ext cx="5010150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D7670-9C16-A645-A268-045D231E54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04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755650"/>
            <a:ext cx="5010150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D7670-9C16-A645-A268-045D231E54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4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755650"/>
            <a:ext cx="5010150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D7670-9C16-A645-A268-045D231E54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08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755650"/>
            <a:ext cx="5010150" cy="3757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D7670-9C16-A645-A268-045D231E54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1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1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8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9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4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9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281215"/>
            <a:ext cx="7772401" cy="1470026"/>
          </a:xfrm>
        </p:spPr>
        <p:txBody>
          <a:bodyPr anchor="t">
            <a:normAutofit/>
          </a:bodyPr>
          <a:lstStyle>
            <a:lvl1pPr algn="l">
              <a:defRPr sz="4062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Arial 42pt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1941289"/>
            <a:ext cx="7772401" cy="1297215"/>
          </a:xfrm>
        </p:spPr>
        <p:txBody>
          <a:bodyPr anchor="t">
            <a:normAutofit/>
          </a:bodyPr>
          <a:lstStyle>
            <a:lvl1pPr marL="0" marR="0" indent="0" algn="l" defTabSz="4421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77">
                <a:solidFill>
                  <a:srgbClr val="FF0000"/>
                </a:solidFill>
                <a:latin typeface="Arial"/>
                <a:cs typeface="Arial"/>
              </a:defRPr>
            </a:lvl1pPr>
            <a:lvl2pPr marL="442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0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Arial 28pt 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1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600204"/>
            <a:ext cx="4038601" cy="4525963"/>
          </a:xfrm>
        </p:spPr>
        <p:txBody>
          <a:bodyPr>
            <a:normAutofit/>
          </a:bodyPr>
          <a:lstStyle>
            <a:lvl1pPr>
              <a:defRPr sz="2123"/>
            </a:lvl1pPr>
            <a:lvl2pPr>
              <a:defRPr sz="2308"/>
            </a:lvl2pPr>
            <a:lvl3pPr>
              <a:defRPr sz="193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GB" dirty="0" smtClean="0"/>
              <a:t>Body text Arial 22pt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2" y="1600204"/>
            <a:ext cx="4038601" cy="4525963"/>
          </a:xfrm>
        </p:spPr>
        <p:txBody>
          <a:bodyPr>
            <a:normAutofit/>
          </a:bodyPr>
          <a:lstStyle>
            <a:lvl1pPr>
              <a:defRPr sz="2123"/>
            </a:lvl1pPr>
            <a:lvl2pPr>
              <a:defRPr sz="2308"/>
            </a:lvl2pPr>
            <a:lvl3pPr>
              <a:defRPr sz="193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GB" dirty="0" smtClean="0"/>
              <a:t>Body text Arial 22pt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9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3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</p:spTree>
    <p:extLst>
      <p:ext uri="{BB962C8B-B14F-4D97-AF65-F5344CB8AC3E}">
        <p14:creationId xmlns:p14="http://schemas.microsoft.com/office/powerpoint/2010/main" val="136144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9" y="4800600"/>
            <a:ext cx="5486400" cy="566738"/>
          </a:xfrm>
        </p:spPr>
        <p:txBody>
          <a:bodyPr anchor="t">
            <a:noAutofit/>
          </a:bodyPr>
          <a:lstStyle>
            <a:lvl1pPr algn="l">
              <a:defRPr sz="2308" b="1" baseline="0"/>
            </a:lvl1pPr>
          </a:lstStyle>
          <a:p>
            <a:r>
              <a:rPr lang="en-GB" dirty="0" smtClean="0"/>
              <a:t>Title Arial 34pt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046"/>
            </a:lvl1pPr>
            <a:lvl2pPr marL="442122" indent="0">
              <a:buNone/>
              <a:defRPr sz="2677"/>
            </a:lvl2pPr>
            <a:lvl3pPr marL="884245" indent="0">
              <a:buNone/>
              <a:defRPr sz="2308"/>
            </a:lvl3pPr>
            <a:lvl4pPr marL="1326366" indent="0">
              <a:buNone/>
              <a:defRPr sz="1939"/>
            </a:lvl4pPr>
            <a:lvl5pPr marL="1768489" indent="0">
              <a:buNone/>
              <a:defRPr sz="1939"/>
            </a:lvl5pPr>
            <a:lvl6pPr marL="2210612" indent="0">
              <a:buNone/>
              <a:defRPr sz="1939"/>
            </a:lvl6pPr>
            <a:lvl7pPr marL="2652735" indent="0">
              <a:buNone/>
              <a:defRPr sz="1939"/>
            </a:lvl7pPr>
            <a:lvl8pPr marL="3094857" indent="0">
              <a:buNone/>
              <a:defRPr sz="1939"/>
            </a:lvl8pPr>
            <a:lvl9pPr marL="3536979" indent="0">
              <a:buNone/>
              <a:defRPr sz="193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9" y="5367339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754"/>
            </a:lvl1pPr>
            <a:lvl2pPr marL="442122" indent="0">
              <a:buNone/>
              <a:defRPr sz="1108"/>
            </a:lvl2pPr>
            <a:lvl3pPr marL="884245" indent="0">
              <a:buNone/>
              <a:defRPr sz="1015"/>
            </a:lvl3pPr>
            <a:lvl4pPr marL="1326366" indent="0">
              <a:buNone/>
              <a:defRPr sz="831"/>
            </a:lvl4pPr>
            <a:lvl5pPr marL="1768489" indent="0">
              <a:buNone/>
              <a:defRPr sz="831"/>
            </a:lvl5pPr>
            <a:lvl6pPr marL="2210612" indent="0">
              <a:buNone/>
              <a:defRPr sz="831"/>
            </a:lvl6pPr>
            <a:lvl7pPr marL="2652735" indent="0">
              <a:buNone/>
              <a:defRPr sz="831"/>
            </a:lvl7pPr>
            <a:lvl8pPr marL="3094857" indent="0">
              <a:buNone/>
              <a:defRPr sz="831"/>
            </a:lvl8pPr>
            <a:lvl9pPr marL="3536979" indent="0">
              <a:buNone/>
              <a:defRPr sz="831"/>
            </a:lvl9pPr>
          </a:lstStyle>
          <a:p>
            <a:pPr lvl="0"/>
            <a:r>
              <a:rPr lang="en-GB" dirty="0" smtClean="0"/>
              <a:t>Body Arial 18pt</a:t>
            </a:r>
          </a:p>
        </p:txBody>
      </p:sp>
    </p:spTree>
    <p:extLst>
      <p:ext uri="{BB962C8B-B14F-4D97-AF65-F5344CB8AC3E}">
        <p14:creationId xmlns:p14="http://schemas.microsoft.com/office/powerpoint/2010/main" val="372381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3" y="281215"/>
            <a:ext cx="7772401" cy="1470026"/>
          </a:xfrm>
        </p:spPr>
        <p:txBody>
          <a:bodyPr anchor="t">
            <a:normAutofit/>
          </a:bodyPr>
          <a:lstStyle>
            <a:lvl1pPr algn="l">
              <a:defRPr sz="4063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Arial 42pt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3" y="1941293"/>
            <a:ext cx="7772401" cy="1297215"/>
          </a:xfrm>
        </p:spPr>
        <p:txBody>
          <a:bodyPr anchor="t">
            <a:normAutofit/>
          </a:bodyPr>
          <a:lstStyle>
            <a:lvl1pPr marL="0" marR="0" indent="0" algn="l" defTabSz="4421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77">
                <a:solidFill>
                  <a:srgbClr val="FF0000"/>
                </a:solidFill>
                <a:latin typeface="Arial"/>
                <a:cs typeface="Arial"/>
              </a:defRPr>
            </a:lvl1pPr>
            <a:lvl2pPr marL="44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0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Arial 28pt 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3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3" y="1600206"/>
            <a:ext cx="4038601" cy="4525963"/>
          </a:xfrm>
        </p:spPr>
        <p:txBody>
          <a:bodyPr>
            <a:normAutofit/>
          </a:bodyPr>
          <a:lstStyle>
            <a:lvl1pPr>
              <a:defRPr sz="2123"/>
            </a:lvl1pPr>
            <a:lvl2pPr>
              <a:defRPr sz="2308"/>
            </a:lvl2pPr>
            <a:lvl3pPr>
              <a:defRPr sz="1939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GB" dirty="0" smtClean="0"/>
              <a:t>Body text Arial 22pt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4" y="1600206"/>
            <a:ext cx="4038601" cy="4525963"/>
          </a:xfrm>
        </p:spPr>
        <p:txBody>
          <a:bodyPr>
            <a:normAutofit/>
          </a:bodyPr>
          <a:lstStyle>
            <a:lvl1pPr>
              <a:defRPr sz="2123"/>
            </a:lvl1pPr>
            <a:lvl2pPr>
              <a:defRPr sz="2308"/>
            </a:lvl2pPr>
            <a:lvl3pPr>
              <a:defRPr sz="1939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GB" dirty="0" smtClean="0"/>
              <a:t>Body text Arial 22pt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0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5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1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9" y="4800600"/>
            <a:ext cx="5486400" cy="566738"/>
          </a:xfrm>
        </p:spPr>
        <p:txBody>
          <a:bodyPr anchor="t">
            <a:noAutofit/>
          </a:bodyPr>
          <a:lstStyle>
            <a:lvl1pPr algn="l">
              <a:defRPr sz="2308" b="1" baseline="0"/>
            </a:lvl1pPr>
          </a:lstStyle>
          <a:p>
            <a:r>
              <a:rPr lang="en-GB" dirty="0" smtClean="0"/>
              <a:t>Title Arial 34pt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047"/>
            </a:lvl1pPr>
            <a:lvl2pPr marL="442112" indent="0">
              <a:buNone/>
              <a:defRPr sz="2677"/>
            </a:lvl2pPr>
            <a:lvl3pPr marL="884223" indent="0">
              <a:buNone/>
              <a:defRPr sz="2308"/>
            </a:lvl3pPr>
            <a:lvl4pPr marL="1326334" indent="0">
              <a:buNone/>
              <a:defRPr sz="1939"/>
            </a:lvl4pPr>
            <a:lvl5pPr marL="1768445" indent="0">
              <a:buNone/>
              <a:defRPr sz="1939"/>
            </a:lvl5pPr>
            <a:lvl6pPr marL="2210557" indent="0">
              <a:buNone/>
              <a:defRPr sz="1939"/>
            </a:lvl6pPr>
            <a:lvl7pPr marL="2652668" indent="0">
              <a:buNone/>
              <a:defRPr sz="1939"/>
            </a:lvl7pPr>
            <a:lvl8pPr marL="3094780" indent="0">
              <a:buNone/>
              <a:defRPr sz="1939"/>
            </a:lvl8pPr>
            <a:lvl9pPr marL="3536890" indent="0">
              <a:buNone/>
              <a:defRPr sz="193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9" y="5367339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755"/>
            </a:lvl1pPr>
            <a:lvl2pPr marL="442112" indent="0">
              <a:buNone/>
              <a:defRPr sz="1108"/>
            </a:lvl2pPr>
            <a:lvl3pPr marL="884223" indent="0">
              <a:buNone/>
              <a:defRPr sz="1015"/>
            </a:lvl3pPr>
            <a:lvl4pPr marL="1326334" indent="0">
              <a:buNone/>
              <a:defRPr sz="831"/>
            </a:lvl4pPr>
            <a:lvl5pPr marL="1768445" indent="0">
              <a:buNone/>
              <a:defRPr sz="831"/>
            </a:lvl5pPr>
            <a:lvl6pPr marL="2210557" indent="0">
              <a:buNone/>
              <a:defRPr sz="831"/>
            </a:lvl6pPr>
            <a:lvl7pPr marL="2652668" indent="0">
              <a:buNone/>
              <a:defRPr sz="831"/>
            </a:lvl7pPr>
            <a:lvl8pPr marL="3094780" indent="0">
              <a:buNone/>
              <a:defRPr sz="831"/>
            </a:lvl8pPr>
            <a:lvl9pPr marL="3536890" indent="0">
              <a:buNone/>
              <a:defRPr sz="831"/>
            </a:lvl9pPr>
          </a:lstStyle>
          <a:p>
            <a:pPr lvl="0"/>
            <a:r>
              <a:rPr lang="en-GB" dirty="0" smtClean="0"/>
              <a:t>Body Arial 18pt</a:t>
            </a:r>
          </a:p>
        </p:txBody>
      </p:sp>
    </p:spTree>
    <p:extLst>
      <p:ext uri="{BB962C8B-B14F-4D97-AF65-F5344CB8AC3E}">
        <p14:creationId xmlns:p14="http://schemas.microsoft.com/office/powerpoint/2010/main" val="152902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5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</p:spTree>
    <p:extLst>
      <p:ext uri="{BB962C8B-B14F-4D97-AF65-F5344CB8AC3E}">
        <p14:creationId xmlns:p14="http://schemas.microsoft.com/office/powerpoint/2010/main" val="3015558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5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5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4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600204"/>
            <a:ext cx="4038601" cy="4525963"/>
          </a:xfrm>
        </p:spPr>
        <p:txBody>
          <a:bodyPr>
            <a:normAutofit/>
          </a:bodyPr>
          <a:lstStyle>
            <a:lvl1pPr>
              <a:defRPr sz="2123"/>
            </a:lvl1pPr>
            <a:lvl2pPr>
              <a:defRPr sz="2308"/>
            </a:lvl2pPr>
            <a:lvl3pPr>
              <a:defRPr sz="193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GB" dirty="0" smtClean="0"/>
              <a:t>Body text Arial 22pt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2" y="1600204"/>
            <a:ext cx="4038601" cy="4525963"/>
          </a:xfrm>
        </p:spPr>
        <p:txBody>
          <a:bodyPr>
            <a:normAutofit/>
          </a:bodyPr>
          <a:lstStyle>
            <a:lvl1pPr>
              <a:defRPr sz="2123"/>
            </a:lvl1pPr>
            <a:lvl2pPr>
              <a:defRPr sz="2308"/>
            </a:lvl2pPr>
            <a:lvl3pPr>
              <a:defRPr sz="1939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GB" dirty="0" smtClean="0"/>
              <a:t>Body text Arial 22pt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5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2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3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2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9" y="4800600"/>
            <a:ext cx="5486400" cy="566738"/>
          </a:xfrm>
        </p:spPr>
        <p:txBody>
          <a:bodyPr anchor="t">
            <a:noAutofit/>
          </a:bodyPr>
          <a:lstStyle>
            <a:lvl1pPr algn="l">
              <a:defRPr sz="2308" b="1" baseline="0"/>
            </a:lvl1pPr>
          </a:lstStyle>
          <a:p>
            <a:r>
              <a:rPr lang="en-GB" dirty="0" smtClean="0"/>
              <a:t>Title Arial 34pt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046"/>
            </a:lvl1pPr>
            <a:lvl2pPr marL="442122" indent="0">
              <a:buNone/>
              <a:defRPr sz="2677"/>
            </a:lvl2pPr>
            <a:lvl3pPr marL="884245" indent="0">
              <a:buNone/>
              <a:defRPr sz="2308"/>
            </a:lvl3pPr>
            <a:lvl4pPr marL="1326366" indent="0">
              <a:buNone/>
              <a:defRPr sz="1939"/>
            </a:lvl4pPr>
            <a:lvl5pPr marL="1768489" indent="0">
              <a:buNone/>
              <a:defRPr sz="1939"/>
            </a:lvl5pPr>
            <a:lvl6pPr marL="2210612" indent="0">
              <a:buNone/>
              <a:defRPr sz="1939"/>
            </a:lvl6pPr>
            <a:lvl7pPr marL="2652735" indent="0">
              <a:buNone/>
              <a:defRPr sz="1939"/>
            </a:lvl7pPr>
            <a:lvl8pPr marL="3094857" indent="0">
              <a:buNone/>
              <a:defRPr sz="1939"/>
            </a:lvl8pPr>
            <a:lvl9pPr marL="3536979" indent="0">
              <a:buNone/>
              <a:defRPr sz="193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9" y="5367339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754"/>
            </a:lvl1pPr>
            <a:lvl2pPr marL="442122" indent="0">
              <a:buNone/>
              <a:defRPr sz="1108"/>
            </a:lvl2pPr>
            <a:lvl3pPr marL="884245" indent="0">
              <a:buNone/>
              <a:defRPr sz="1015"/>
            </a:lvl3pPr>
            <a:lvl4pPr marL="1326366" indent="0">
              <a:buNone/>
              <a:defRPr sz="831"/>
            </a:lvl4pPr>
            <a:lvl5pPr marL="1768489" indent="0">
              <a:buNone/>
              <a:defRPr sz="831"/>
            </a:lvl5pPr>
            <a:lvl6pPr marL="2210612" indent="0">
              <a:buNone/>
              <a:defRPr sz="831"/>
            </a:lvl6pPr>
            <a:lvl7pPr marL="2652735" indent="0">
              <a:buNone/>
              <a:defRPr sz="831"/>
            </a:lvl7pPr>
            <a:lvl8pPr marL="3094857" indent="0">
              <a:buNone/>
              <a:defRPr sz="831"/>
            </a:lvl8pPr>
            <a:lvl9pPr marL="3536979" indent="0">
              <a:buNone/>
              <a:defRPr sz="831"/>
            </a:lvl9pPr>
          </a:lstStyle>
          <a:p>
            <a:pPr lvl="0"/>
            <a:r>
              <a:rPr lang="en-GB" dirty="0" smtClean="0"/>
              <a:t>Body Arial 18pt</a:t>
            </a:r>
          </a:p>
        </p:txBody>
      </p:sp>
    </p:spTree>
    <p:extLst>
      <p:ext uri="{BB962C8B-B14F-4D97-AF65-F5344CB8AC3E}">
        <p14:creationId xmlns:p14="http://schemas.microsoft.com/office/powerpoint/2010/main" val="375663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3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</p:spTree>
    <p:extLst>
      <p:ext uri="{BB962C8B-B14F-4D97-AF65-F5344CB8AC3E}">
        <p14:creationId xmlns:p14="http://schemas.microsoft.com/office/powerpoint/2010/main" val="29871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3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0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3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5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3" y="1670049"/>
            <a:ext cx="8180387" cy="4508501"/>
          </a:xfrm>
        </p:spPr>
        <p:txBody>
          <a:bodyPr/>
          <a:lstStyle/>
          <a:p>
            <a:pPr lvl="0"/>
            <a:r>
              <a:rPr lang="en-GB" dirty="0" smtClean="0"/>
              <a:t>Body text Arial 26pt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1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281215"/>
            <a:ext cx="7772401" cy="1470026"/>
          </a:xfrm>
        </p:spPr>
        <p:txBody>
          <a:bodyPr anchor="t">
            <a:normAutofit/>
          </a:bodyPr>
          <a:lstStyle>
            <a:lvl1pPr algn="l">
              <a:defRPr sz="4062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Arial 42pt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1941289"/>
            <a:ext cx="7772401" cy="1297215"/>
          </a:xfrm>
        </p:spPr>
        <p:txBody>
          <a:bodyPr anchor="t">
            <a:normAutofit/>
          </a:bodyPr>
          <a:lstStyle>
            <a:lvl1pPr marL="0" marR="0" indent="0" algn="l" defTabSz="4421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77">
                <a:solidFill>
                  <a:srgbClr val="FF0000"/>
                </a:solidFill>
                <a:latin typeface="Arial"/>
                <a:cs typeface="Arial"/>
              </a:defRPr>
            </a:lvl1pPr>
            <a:lvl2pPr marL="442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8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0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Arial 28pt red</a:t>
            </a:r>
          </a:p>
        </p:txBody>
      </p:sp>
    </p:spTree>
    <p:extLst>
      <p:ext uri="{BB962C8B-B14F-4D97-AF65-F5344CB8AC3E}">
        <p14:creationId xmlns:p14="http://schemas.microsoft.com/office/powerpoint/2010/main" val="76801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6981371" cy="1143000"/>
          </a:xfrm>
          <a:prstGeom prst="rect">
            <a:avLst/>
          </a:prstGeom>
        </p:spPr>
        <p:txBody>
          <a:bodyPr vert="horz" lIns="95791" tIns="47895" rIns="95791" bIns="47895" rtlCol="0" anchor="t">
            <a:normAutofit/>
          </a:bodyPr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3014"/>
          </a:xfrm>
          <a:prstGeom prst="rect">
            <a:avLst/>
          </a:prstGeom>
        </p:spPr>
        <p:txBody>
          <a:bodyPr vert="horz" lIns="95791" tIns="47895" rIns="95791" bIns="47895" rtlCol="0" anchor="t">
            <a:normAutofit/>
          </a:bodyPr>
          <a:lstStyle/>
          <a:p>
            <a:pPr lvl="0"/>
            <a:r>
              <a:rPr lang="en-GB" dirty="0" smtClean="0"/>
              <a:t>Body text Arial 26pt</a:t>
            </a:r>
          </a:p>
          <a:p>
            <a:pPr lvl="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3293" y="6356353"/>
            <a:ext cx="86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of x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hf hdr="0" ftr="0" dt="0"/>
  <p:txStyles>
    <p:titleStyle>
      <a:lvl1pPr algn="l" defTabSz="442122" rtl="0" eaLnBrk="1" latinLnBrk="0" hangingPunct="1">
        <a:spcBef>
          <a:spcPct val="0"/>
        </a:spcBef>
        <a:buNone/>
        <a:defRPr sz="3323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331592" indent="-331592" algn="l" defTabSz="442122" rtl="0" eaLnBrk="1" latinLnBrk="0" hangingPunct="1">
        <a:spcBef>
          <a:spcPct val="20000"/>
        </a:spcBef>
        <a:buFont typeface="Arial"/>
        <a:buNone/>
        <a:defRPr sz="2492" b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18449" indent="-276326" algn="l" defTabSz="442122" rtl="0" eaLnBrk="1" latinLnBrk="0" hangingPunct="1">
        <a:spcBef>
          <a:spcPct val="20000"/>
        </a:spcBef>
        <a:buFont typeface="Arial"/>
        <a:buChar char="–"/>
        <a:defRPr sz="26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306" indent="-221060" algn="l" defTabSz="442122" rtl="0" eaLnBrk="1" latinLnBrk="0" hangingPunct="1">
        <a:spcBef>
          <a:spcPct val="20000"/>
        </a:spcBef>
        <a:buFont typeface="Arial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547429" indent="-221060" algn="l" defTabSz="442122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4pPr>
      <a:lvl5pPr marL="1989551" indent="-221060" algn="l" defTabSz="442122" rtl="0" eaLnBrk="1" latinLnBrk="0" hangingPunct="1">
        <a:spcBef>
          <a:spcPct val="20000"/>
        </a:spcBef>
        <a:buFont typeface="Arial"/>
        <a:buChar char="»"/>
        <a:defRPr sz="1939" kern="1200">
          <a:solidFill>
            <a:schemeClr val="tx1"/>
          </a:solidFill>
          <a:latin typeface="+mn-lt"/>
          <a:ea typeface="+mn-ea"/>
          <a:cs typeface="+mn-cs"/>
        </a:defRPr>
      </a:lvl5pPr>
      <a:lvl6pPr marL="2431672" indent="-221060" algn="l" defTabSz="44212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795" indent="-221060" algn="l" defTabSz="44212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918" indent="-221060" algn="l" defTabSz="44212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8041" indent="-221060" algn="l" defTabSz="44212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122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245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366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489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612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735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857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979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6981371" cy="1143000"/>
          </a:xfrm>
          <a:prstGeom prst="rect">
            <a:avLst/>
          </a:prstGeom>
        </p:spPr>
        <p:txBody>
          <a:bodyPr vert="horz" lIns="95791" tIns="47895" rIns="95791" bIns="47895" rtlCol="0" anchor="t">
            <a:normAutofit/>
          </a:bodyPr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3014"/>
          </a:xfrm>
          <a:prstGeom prst="rect">
            <a:avLst/>
          </a:prstGeom>
        </p:spPr>
        <p:txBody>
          <a:bodyPr vert="horz" lIns="95791" tIns="47895" rIns="95791" bIns="47895" rtlCol="0" anchor="t">
            <a:normAutofit/>
          </a:bodyPr>
          <a:lstStyle/>
          <a:p>
            <a:pPr lvl="0"/>
            <a:r>
              <a:rPr lang="en-GB" dirty="0" smtClean="0"/>
              <a:t>Body text Arial 26pt</a:t>
            </a:r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0676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</p:sldLayoutIdLst>
  <p:hf sldNum="0" hdr="0" ftr="0" dt="0"/>
  <p:txStyles>
    <p:titleStyle>
      <a:lvl1pPr algn="l" defTabSz="442122" rtl="0" eaLnBrk="1" latinLnBrk="0" hangingPunct="1">
        <a:spcBef>
          <a:spcPct val="0"/>
        </a:spcBef>
        <a:buNone/>
        <a:defRPr sz="3323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331592" indent="-331592" algn="l" defTabSz="442122" rtl="0" eaLnBrk="1" latinLnBrk="0" hangingPunct="1">
        <a:spcBef>
          <a:spcPct val="20000"/>
        </a:spcBef>
        <a:buFont typeface="Arial"/>
        <a:buNone/>
        <a:defRPr sz="2492" b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18449" indent="-276326" algn="l" defTabSz="442122" rtl="0" eaLnBrk="1" latinLnBrk="0" hangingPunct="1">
        <a:spcBef>
          <a:spcPct val="20000"/>
        </a:spcBef>
        <a:buFont typeface="Arial"/>
        <a:buChar char="–"/>
        <a:defRPr sz="26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306" indent="-221060" algn="l" defTabSz="442122" rtl="0" eaLnBrk="1" latinLnBrk="0" hangingPunct="1">
        <a:spcBef>
          <a:spcPct val="20000"/>
        </a:spcBef>
        <a:buFont typeface="Arial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547429" indent="-221060" algn="l" defTabSz="442122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4pPr>
      <a:lvl5pPr marL="1989551" indent="-221060" algn="l" defTabSz="442122" rtl="0" eaLnBrk="1" latinLnBrk="0" hangingPunct="1">
        <a:spcBef>
          <a:spcPct val="20000"/>
        </a:spcBef>
        <a:buFont typeface="Arial"/>
        <a:buChar char="»"/>
        <a:defRPr sz="1939" kern="1200">
          <a:solidFill>
            <a:schemeClr val="tx1"/>
          </a:solidFill>
          <a:latin typeface="+mn-lt"/>
          <a:ea typeface="+mn-ea"/>
          <a:cs typeface="+mn-cs"/>
        </a:defRPr>
      </a:lvl5pPr>
      <a:lvl6pPr marL="2431672" indent="-221060" algn="l" defTabSz="44212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795" indent="-221060" algn="l" defTabSz="44212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918" indent="-221060" algn="l" defTabSz="44212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8041" indent="-221060" algn="l" defTabSz="44212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122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245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366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489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612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735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857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979" algn="l" defTabSz="442122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6981371" cy="1143000"/>
          </a:xfrm>
          <a:prstGeom prst="rect">
            <a:avLst/>
          </a:prstGeom>
        </p:spPr>
        <p:txBody>
          <a:bodyPr vert="horz" lIns="95791" tIns="47895" rIns="95791" bIns="47895" rtlCol="0" anchor="t">
            <a:normAutofit/>
          </a:bodyPr>
          <a:lstStyle/>
          <a:p>
            <a:r>
              <a:rPr lang="en-GB" dirty="0" smtClean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3014"/>
          </a:xfrm>
          <a:prstGeom prst="rect">
            <a:avLst/>
          </a:prstGeom>
        </p:spPr>
        <p:txBody>
          <a:bodyPr vert="horz" lIns="95791" tIns="47895" rIns="95791" bIns="47895" rtlCol="0" anchor="t">
            <a:normAutofit/>
          </a:bodyPr>
          <a:lstStyle/>
          <a:p>
            <a:pPr lvl="0"/>
            <a:r>
              <a:rPr lang="en-GB" dirty="0" smtClean="0"/>
              <a:t>Body text Arial 26pt</a:t>
            </a:r>
          </a:p>
          <a:p>
            <a:pPr lvl="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3295" y="6356357"/>
            <a:ext cx="86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1017-3C2F-4DBE-9819-C159F86835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of x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7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</p:sldLayoutIdLst>
  <p:hf hdr="0" ftr="0" dt="0"/>
  <p:txStyles>
    <p:titleStyle>
      <a:lvl1pPr algn="l" defTabSz="442112" rtl="0" eaLnBrk="1" latinLnBrk="0" hangingPunct="1">
        <a:spcBef>
          <a:spcPct val="0"/>
        </a:spcBef>
        <a:buNone/>
        <a:defRPr sz="3323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331584" indent="-331584" algn="l" defTabSz="442112" rtl="0" eaLnBrk="1" latinLnBrk="0" hangingPunct="1">
        <a:spcBef>
          <a:spcPct val="20000"/>
        </a:spcBef>
        <a:buFont typeface="Arial"/>
        <a:buNone/>
        <a:defRPr sz="2492" b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18431" indent="-276320" algn="l" defTabSz="442112" rtl="0" eaLnBrk="1" latinLnBrk="0" hangingPunct="1">
        <a:spcBef>
          <a:spcPct val="20000"/>
        </a:spcBef>
        <a:buFont typeface="Arial"/>
        <a:buChar char="–"/>
        <a:defRPr sz="26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279" indent="-221054" algn="l" defTabSz="442112" rtl="0" eaLnBrk="1" latinLnBrk="0" hangingPunct="1">
        <a:spcBef>
          <a:spcPct val="20000"/>
        </a:spcBef>
        <a:buFont typeface="Arial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547391" indent="-221054" algn="l" defTabSz="442112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4pPr>
      <a:lvl5pPr marL="1989501" indent="-221054" algn="l" defTabSz="442112" rtl="0" eaLnBrk="1" latinLnBrk="0" hangingPunct="1">
        <a:spcBef>
          <a:spcPct val="20000"/>
        </a:spcBef>
        <a:buFont typeface="Arial"/>
        <a:buChar char="»"/>
        <a:defRPr sz="1939" kern="1200">
          <a:solidFill>
            <a:schemeClr val="tx1"/>
          </a:solidFill>
          <a:latin typeface="+mn-lt"/>
          <a:ea typeface="+mn-ea"/>
          <a:cs typeface="+mn-cs"/>
        </a:defRPr>
      </a:lvl5pPr>
      <a:lvl6pPr marL="2431611" indent="-221054" algn="l" defTabSz="44211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723" indent="-221054" algn="l" defTabSz="44211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836" indent="-221054" algn="l" defTabSz="44211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7947" indent="-221054" algn="l" defTabSz="442112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2112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84223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26334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68445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10557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52668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094780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36890" algn="l" defTabSz="442112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6" y="3907058"/>
            <a:ext cx="2830530" cy="10044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16" y="3487494"/>
            <a:ext cx="3046127" cy="2121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6" y="2575422"/>
            <a:ext cx="2810109" cy="12022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07191" y="3087900"/>
            <a:ext cx="536809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4827" y="6020624"/>
            <a:ext cx="2477728" cy="3208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37" y="5884115"/>
            <a:ext cx="3668684" cy="91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5" y="5523861"/>
            <a:ext cx="1285132" cy="8428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3610" algn="l"/>
              </a:tabLst>
              <a:defRPr/>
            </a:pPr>
            <a:r>
              <a:rPr kumimoji="0" lang="en-GB" sz="258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New LC-MA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" y="5645456"/>
            <a:ext cx="1087996" cy="6547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392" y="3334327"/>
            <a:ext cx="519901" cy="3465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221" y="338067"/>
            <a:ext cx="86987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+mn-cs"/>
              </a:rPr>
              <a:t>THE APPLICATION OF THE NEW EU ECONOMIC GOVERNANCE</a:t>
            </a:r>
          </a:p>
          <a:p>
            <a:pPr lvl="0">
              <a:defRPr/>
            </a:pPr>
            <a:r>
              <a:rPr lang="en-US" sz="2700" b="1" dirty="0" smtClean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Italy’s economic-fiscal situation and its Medium-Term Fiscal-Structural </a:t>
            </a:r>
            <a:r>
              <a:rPr lang="en-US" sz="27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P</a:t>
            </a:r>
            <a:r>
              <a:rPr lang="en-US" sz="2700" b="1" dirty="0" smtClean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lan</a:t>
            </a:r>
          </a:p>
          <a:p>
            <a:pPr lvl="0">
              <a:defRPr/>
            </a:pP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Hearing before the Finance 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Committee of the </a:t>
            </a:r>
            <a:r>
              <a:rPr lang="en-US" sz="2000" i="1" dirty="0" err="1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Tweede</a:t>
            </a:r>
            <a:r>
              <a:rPr lang="en-US" sz="2000" i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Kamer</a:t>
            </a: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the House of Representatives of the Netherlands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7412" y="5961706"/>
            <a:ext cx="2255345" cy="3114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December 2024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899" y="2666549"/>
            <a:ext cx="3005588" cy="28743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817" y="5629575"/>
            <a:ext cx="1908213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531" y="5629575"/>
            <a:ext cx="1828959" cy="67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294" y="2198447"/>
            <a:ext cx="5213605" cy="32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55713"/>
            <a:ext cx="8563706" cy="1055077"/>
          </a:xfrm>
        </p:spPr>
        <p:txBody>
          <a:bodyPr>
            <a:normAutofit/>
          </a:bodyPr>
          <a:lstStyle/>
          <a:p>
            <a:r>
              <a:rPr lang="en-GB" sz="2585" b="1" dirty="0" smtClean="0">
                <a:latin typeface="Calibri"/>
              </a:rPr>
              <a:t>The strong rise in revenue can be explained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61017-3C2F-4DBE-9819-C159F868354B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695" y="633787"/>
            <a:ext cx="8180387" cy="391453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Arial Black"/>
              </a:rPr>
              <a:t>THE BOOST IN REVENUES</a:t>
            </a:r>
            <a:endParaRPr kumimoji="0" lang="en-US" sz="147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j-ea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24947"/>
            <a:ext cx="8149312" cy="53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55713"/>
            <a:ext cx="8563706" cy="1055077"/>
          </a:xfrm>
        </p:spPr>
        <p:txBody>
          <a:bodyPr>
            <a:normAutofit/>
          </a:bodyPr>
          <a:lstStyle/>
          <a:p>
            <a:r>
              <a:rPr lang="en-US" sz="2590" b="1" dirty="0" smtClean="0">
                <a:latin typeface="+mn-lt"/>
              </a:rPr>
              <a:t>Expenditure could not catch up with higher inflation</a:t>
            </a:r>
            <a:endParaRPr lang="en-US" sz="259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61017-3C2F-4DBE-9819-C159F868354B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4" y="633787"/>
            <a:ext cx="8180387" cy="391453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Arial Black"/>
              </a:rPr>
              <a:t>THE CHALLENGE OF REDUCING EXPENDITURE</a:t>
            </a:r>
            <a:endParaRPr kumimoji="0" lang="en-US" sz="147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j-ea"/>
              <a:cs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3" y="1362470"/>
            <a:ext cx="8180387" cy="53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55713"/>
            <a:ext cx="8563706" cy="1055077"/>
          </a:xfrm>
        </p:spPr>
        <p:txBody>
          <a:bodyPr>
            <a:normAutofit/>
          </a:bodyPr>
          <a:lstStyle/>
          <a:p>
            <a:r>
              <a:rPr lang="en-US" sz="2590" b="1" dirty="0">
                <a:latin typeface="+mn-lt"/>
              </a:rPr>
              <a:t>I</a:t>
            </a:r>
            <a:r>
              <a:rPr lang="en-US" sz="2590" b="1" dirty="0" smtClean="0">
                <a:latin typeface="+mn-lt"/>
              </a:rPr>
              <a:t>nterest expenditure may turn out lower than projected</a:t>
            </a:r>
            <a:endParaRPr lang="en-US" sz="259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61017-3C2F-4DBE-9819-C159F868354B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4" y="633787"/>
            <a:ext cx="8180387" cy="391453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Arial Black"/>
              </a:rPr>
              <a:t>THE CHALLENGE OF REDUCING EXPENDITURE</a:t>
            </a:r>
            <a:endParaRPr kumimoji="0" lang="en-US" sz="147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j-ea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0" y="1247166"/>
            <a:ext cx="8265808" cy="54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55713"/>
            <a:ext cx="8686798" cy="1055077"/>
          </a:xfrm>
        </p:spPr>
        <p:txBody>
          <a:bodyPr>
            <a:normAutofit/>
          </a:bodyPr>
          <a:lstStyle/>
          <a:p>
            <a:r>
              <a:rPr lang="en-US" sz="2590" b="1" dirty="0" smtClean="0">
                <a:latin typeface="+mn-lt"/>
              </a:rPr>
              <a:t>Feasible, prudent. Yet, vulnerable to shocks &amp; challenging cuts</a:t>
            </a:r>
            <a:endParaRPr lang="en-US" sz="259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61017-3C2F-4DBE-9819-C159F868354B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4" y="633787"/>
            <a:ext cx="8180387" cy="391453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Arial Black"/>
              </a:rPr>
              <a:t>CONCLUSION</a:t>
            </a:r>
            <a:endParaRPr kumimoji="0" lang="en-US" sz="147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j-ea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4" y="1381287"/>
            <a:ext cx="8446875" cy="51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55713"/>
            <a:ext cx="8563706" cy="1055077"/>
          </a:xfrm>
        </p:spPr>
        <p:txBody>
          <a:bodyPr>
            <a:normAutofit/>
          </a:bodyPr>
          <a:lstStyle/>
          <a:p>
            <a:r>
              <a:rPr lang="en-US" sz="2585" b="1" dirty="0" smtClean="0">
                <a:latin typeface="Calibri"/>
              </a:rPr>
              <a:t>Italy’s economic-fiscal situation and its </a:t>
            </a:r>
            <a:r>
              <a:rPr lang="en-US" sz="2585" b="1" dirty="0">
                <a:latin typeface="Calibri"/>
              </a:rPr>
              <a:t>fiscal-structural </a:t>
            </a:r>
            <a:r>
              <a:rPr lang="en-US" sz="2585" b="1" dirty="0" smtClean="0">
                <a:latin typeface="Calibri"/>
              </a:rPr>
              <a:t>plan</a:t>
            </a:r>
            <a:endParaRPr lang="en-US" sz="2585" b="1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61017-3C2F-4DBE-9819-C159F868354B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4" y="633787"/>
            <a:ext cx="8180387" cy="391453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1477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Arial Black"/>
              </a:rPr>
              <a:t>OUTLINE</a:t>
            </a:r>
            <a:endParaRPr lang="en-US" sz="1477" b="1" dirty="0">
              <a:solidFill>
                <a:prstClr val="white">
                  <a:lumMod val="50000"/>
                </a:prstClr>
              </a:solidFill>
              <a:latin typeface="Calibri"/>
              <a:cs typeface="Arial Black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457202" y="1455576"/>
            <a:ext cx="8686798" cy="5083339"/>
          </a:xfrm>
        </p:spPr>
        <p:txBody>
          <a:bodyPr>
            <a:noAutofit/>
          </a:bodyPr>
          <a:lstStyle/>
          <a:p>
            <a:pPr marL="442122" lvl="0" indent="-442122">
              <a:spcBef>
                <a:spcPts val="1800"/>
              </a:spcBef>
              <a:buFont typeface="Wingdings" charset="2"/>
              <a:buChar char="u"/>
            </a:pP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FRAMING THE FRAMEWORK: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Does 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220" b="1" dirty="0">
                <a:solidFill>
                  <a:prstClr val="black"/>
                </a:solidFill>
                <a:latin typeface="Calibri"/>
              </a:rPr>
              <a:t>reformed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fiscal framework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deliver 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on its intended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purpose in the case of Italy?</a:t>
            </a:r>
          </a:p>
          <a:p>
            <a:pPr marL="442122" lvl="0" indent="-442122">
              <a:spcBef>
                <a:spcPts val="1800"/>
              </a:spcBef>
              <a:buFont typeface="Wingdings" charset="2"/>
              <a:buChar char="u"/>
            </a:pP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TWO ELEPHANTS IN THE ROOM: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NGEU-RRF spending and the </a:t>
            </a:r>
            <a:r>
              <a:rPr lang="en-US" sz="2220" dirty="0" err="1" smtClean="0">
                <a:solidFill>
                  <a:prstClr val="black"/>
                </a:solidFill>
                <a:latin typeface="Calibri"/>
              </a:rPr>
              <a:t>Superbonus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have 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blurred the picture for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growth and public accounts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.</a:t>
            </a:r>
            <a:endParaRPr lang="en-US" sz="2220" dirty="0" smtClean="0">
              <a:solidFill>
                <a:prstClr val="black"/>
              </a:solidFill>
              <a:latin typeface="Calibri"/>
            </a:endParaRPr>
          </a:p>
          <a:p>
            <a:pPr marL="442122" lvl="0" indent="-442122">
              <a:spcBef>
                <a:spcPts val="1800"/>
              </a:spcBef>
              <a:buFont typeface="Wingdings" charset="2"/>
              <a:buChar char="u"/>
            </a:pP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THE PUZZLE OF GROWTH: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 Why has </a:t>
            </a:r>
            <a:r>
              <a:rPr lang="en-US" sz="2220" b="1" dirty="0">
                <a:solidFill>
                  <a:prstClr val="black"/>
                </a:solidFill>
                <a:latin typeface="Calibri"/>
              </a:rPr>
              <a:t>Italy’s GDP </a:t>
            </a:r>
            <a:r>
              <a:rPr lang="en-US" sz="2220" dirty="0" err="1" smtClean="0">
                <a:solidFill>
                  <a:prstClr val="black"/>
                </a:solidFill>
                <a:latin typeface="Calibri"/>
              </a:rPr>
              <a:t>overperformed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 the rest of the Eurozone since the pandemic? Where is potential?  </a:t>
            </a:r>
          </a:p>
          <a:p>
            <a:pPr marL="442122" lvl="0" indent="-442122">
              <a:spcBef>
                <a:spcPts val="1800"/>
              </a:spcBef>
              <a:buFont typeface="Wingdings" charset="2"/>
              <a:buChar char="u"/>
            </a:pP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THE BOOST IN REVENUES: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Why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have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fiscal revenues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done so well, and is it now over? Difficult to improve further. </a:t>
            </a:r>
          </a:p>
          <a:p>
            <a:pPr marL="442122" lvl="0" indent="-442122">
              <a:spcBef>
                <a:spcPts val="1800"/>
              </a:spcBef>
              <a:buFont typeface="Wingdings" charset="2"/>
              <a:buChar char="u"/>
            </a:pP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THE CHALLENGE OF REDUCING EXPENDITURES: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Will the reduction in spending continue? Is the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1.5% net expenditure path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sustainable?  </a:t>
            </a:r>
            <a:endParaRPr lang="en-US" sz="2220" dirty="0">
              <a:solidFill>
                <a:prstClr val="black"/>
              </a:solidFill>
              <a:latin typeface="Calibri"/>
            </a:endParaRPr>
          </a:p>
          <a:p>
            <a:pPr marL="442122" lvl="0" indent="-442122">
              <a:spcBef>
                <a:spcPts val="1800"/>
              </a:spcBef>
              <a:buFont typeface="Wingdings" charset="2"/>
              <a:buChar char="u"/>
            </a:pPr>
            <a:endParaRPr lang="en-US" sz="222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800"/>
              </a:spcBef>
            </a:pPr>
            <a:endParaRPr lang="en-US" sz="1200" b="1" dirty="0" smtClean="0">
              <a:solidFill>
                <a:prstClr val="black"/>
              </a:solidFill>
              <a:latin typeface="Calibri"/>
            </a:endParaRPr>
          </a:p>
          <a:p>
            <a:pPr marL="442122" lvl="0" indent="-442122">
              <a:spcBef>
                <a:spcPts val="1800"/>
              </a:spcBef>
              <a:buFont typeface="Wingdings" charset="2"/>
              <a:buChar char="u"/>
            </a:pP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marL="442122" lvl="0" indent="-442122">
              <a:spcBef>
                <a:spcPts val="0"/>
              </a:spcBef>
              <a:buFont typeface="Wingdings" charset="2"/>
              <a:buChar char="u"/>
            </a:pP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55713"/>
            <a:ext cx="8686798" cy="1055077"/>
          </a:xfrm>
        </p:spPr>
        <p:txBody>
          <a:bodyPr>
            <a:normAutofit/>
          </a:bodyPr>
          <a:lstStyle/>
          <a:p>
            <a:r>
              <a:rPr lang="en-US" sz="2585" b="1" dirty="0">
                <a:latin typeface="Calibri"/>
              </a:rPr>
              <a:t>Does the reformed SGP deliver on its intended </a:t>
            </a:r>
            <a:r>
              <a:rPr lang="en-US" sz="2585" b="1" dirty="0" smtClean="0">
                <a:latin typeface="Calibri"/>
              </a:rPr>
              <a:t>purpose?</a:t>
            </a:r>
            <a:endParaRPr lang="en-US" sz="2585" b="1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61017-3C2F-4DBE-9819-C159F868354B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4" y="633787"/>
            <a:ext cx="8180387" cy="391453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77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Arial Black"/>
              </a:rPr>
              <a:t>FRAMING THE FRAMEWORK</a:t>
            </a:r>
            <a:endParaRPr kumimoji="0" lang="en-US" sz="147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j-ea"/>
              <a:cs typeface="Arial Black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457202" y="1455576"/>
            <a:ext cx="8686798" cy="5083339"/>
          </a:xfrm>
        </p:spPr>
        <p:txBody>
          <a:bodyPr>
            <a:noAutofit/>
          </a:bodyPr>
          <a:lstStyle/>
          <a:p>
            <a:pPr marL="442122" lvl="0" indent="-442122">
              <a:spcBef>
                <a:spcPts val="1200"/>
              </a:spcBef>
              <a:buFont typeface="Wingdings" charset="2"/>
              <a:buChar char="u"/>
            </a:pP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It is more complex (DSA, technicalities). Yet, it is backed by more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economically sound principles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. Reduced incentives to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game the rules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.  </a:t>
            </a:r>
          </a:p>
          <a:p>
            <a:pPr marL="442122" lvl="0" indent="-442122">
              <a:spcBef>
                <a:spcPts val="1200"/>
              </a:spcBef>
              <a:buFont typeface="Wingdings" charset="2"/>
              <a:buChar char="u"/>
            </a:pP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It allows 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for a </a:t>
            </a:r>
            <a:r>
              <a:rPr lang="en-US" sz="2220" b="1" dirty="0">
                <a:solidFill>
                  <a:prstClr val="black"/>
                </a:solidFill>
                <a:latin typeface="Calibri"/>
              </a:rPr>
              <a:t>realistic and gradual fiscal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adjustment.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 1.0pp 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reduction in the debt ratio only after the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initial adjustment period, i.e. 2028.  </a:t>
            </a:r>
          </a:p>
          <a:p>
            <a:pPr marL="442122" lvl="0" indent="-442122">
              <a:spcBef>
                <a:spcPts val="1200"/>
              </a:spcBef>
              <a:buFont typeface="Wingdings" charset="2"/>
              <a:buChar char="u"/>
            </a:pP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There is no longer a gap 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between public finance rules and the </a:t>
            </a:r>
            <a:r>
              <a:rPr lang="en-US" sz="2220" b="1" dirty="0">
                <a:solidFill>
                  <a:prstClr val="black"/>
                </a:solidFill>
                <a:latin typeface="Calibri"/>
              </a:rPr>
              <a:t>long-term demographic and ageing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projections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. Important for Italy. </a:t>
            </a:r>
          </a:p>
          <a:p>
            <a:pPr marL="442122" lvl="0" indent="-442122">
              <a:spcBef>
                <a:spcPts val="1200"/>
              </a:spcBef>
              <a:buFont typeface="Wingdings" charset="2"/>
              <a:buChar char="u"/>
            </a:pP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Fiscal </a:t>
            </a:r>
            <a:r>
              <a:rPr lang="en-US" sz="2220" dirty="0">
                <a:solidFill>
                  <a:prstClr val="black"/>
                </a:solidFill>
                <a:latin typeface="Calibri"/>
              </a:rPr>
              <a:t>plans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come together with </a:t>
            </a:r>
            <a:r>
              <a:rPr lang="en-US" sz="2220" b="1" dirty="0">
                <a:solidFill>
                  <a:prstClr val="black"/>
                </a:solidFill>
                <a:latin typeface="Calibri"/>
              </a:rPr>
              <a:t>reforms and public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investment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442122" lvl="0" indent="-442122">
              <a:spcBef>
                <a:spcPts val="1200"/>
              </a:spcBef>
              <a:buFont typeface="Wingdings" charset="2"/>
              <a:buChar char="u"/>
            </a:pP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On paper,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less pro-cyclicality. 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We will see if it works operationally. </a:t>
            </a:r>
          </a:p>
          <a:p>
            <a:pPr marL="442122" lvl="0" indent="-442122">
              <a:spcBef>
                <a:spcPts val="1200"/>
              </a:spcBef>
              <a:buFont typeface="Wingdings" charset="2"/>
              <a:buChar char="u"/>
            </a:pP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longer planning horizon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 is crucial for Italy, forcing broader debate.  </a:t>
            </a:r>
            <a:endParaRPr lang="en-US" sz="2220" dirty="0">
              <a:solidFill>
                <a:prstClr val="black"/>
              </a:solidFill>
              <a:latin typeface="Calibri"/>
            </a:endParaRPr>
          </a:p>
          <a:p>
            <a:pPr marL="442122" lvl="0" indent="-442122">
              <a:spcBef>
                <a:spcPts val="1200"/>
              </a:spcBef>
              <a:buFont typeface="Wingdings" charset="2"/>
              <a:buChar char="u"/>
            </a:pP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It better clarifies the 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baseline projection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: Italy’s current legislation vs unchanged policy. Ownership is key for domestic politics. </a:t>
            </a:r>
          </a:p>
          <a:p>
            <a:pPr marL="442122" lvl="0" indent="-442122">
              <a:spcBef>
                <a:spcPts val="1200"/>
              </a:spcBef>
              <a:buFont typeface="Wingdings" charset="2"/>
              <a:buChar char="u"/>
            </a:pP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Need for greater </a:t>
            </a:r>
            <a:r>
              <a:rPr lang="en-US" sz="2220" b="1" dirty="0" err="1" smtClean="0">
                <a:solidFill>
                  <a:prstClr val="black"/>
                </a:solidFill>
                <a:latin typeface="Calibri"/>
              </a:rPr>
              <a:t>harmonisation</a:t>
            </a:r>
            <a:r>
              <a:rPr lang="en-US" sz="2220" b="1" dirty="0" smtClean="0">
                <a:solidFill>
                  <a:prstClr val="black"/>
                </a:solidFill>
                <a:latin typeface="Calibri"/>
              </a:rPr>
              <a:t> of various publications</a:t>
            </a:r>
            <a:r>
              <a:rPr lang="en-US" sz="2220" dirty="0" smtClean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67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95279"/>
            <a:ext cx="8686798" cy="1055077"/>
          </a:xfrm>
        </p:spPr>
        <p:txBody>
          <a:bodyPr>
            <a:normAutofit/>
          </a:bodyPr>
          <a:lstStyle/>
          <a:p>
            <a:r>
              <a:rPr lang="en-US" sz="2585" b="1" dirty="0" smtClean="0">
                <a:latin typeface="+mn-lt"/>
              </a:rPr>
              <a:t>Lower additive spending? Delays? Less underlying growth? </a:t>
            </a:r>
            <a:endParaRPr lang="en-US" sz="2585" b="1" dirty="0">
              <a:latin typeface="+mn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73294" y="6356353"/>
            <a:ext cx="8657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5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90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6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815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7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72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67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63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3CCA-7413-48CD-BC67-A5B89C6FCC30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4" y="592183"/>
            <a:ext cx="8180387" cy="437274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789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Arial Black"/>
              </a:rPr>
              <a:t>TWO</a:t>
            </a:r>
            <a:r>
              <a:rPr kumimoji="0" lang="en-US" sz="1477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Arial Black"/>
              </a:rPr>
              <a:t> </a:t>
            </a:r>
            <a:r>
              <a:rPr lang="en-US" sz="1477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Arial Black"/>
              </a:rPr>
              <a:t>ELEPHANTS IN THE ROOM</a:t>
            </a:r>
            <a:endParaRPr kumimoji="0" lang="en-US" sz="147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j-ea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2103" y="2906581"/>
            <a:ext cx="853440" cy="54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58" y="1232553"/>
            <a:ext cx="8247821" cy="53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95279"/>
            <a:ext cx="8416832" cy="1055077"/>
          </a:xfrm>
        </p:spPr>
        <p:txBody>
          <a:bodyPr>
            <a:normAutofit/>
          </a:bodyPr>
          <a:lstStyle/>
          <a:p>
            <a:r>
              <a:rPr lang="en-US" sz="2585" b="1" dirty="0">
                <a:latin typeface="+mn-lt"/>
              </a:rPr>
              <a:t>Cash/accrual flow estimates </a:t>
            </a:r>
            <a:r>
              <a:rPr lang="en-US" sz="2585" b="1" dirty="0" smtClean="0">
                <a:latin typeface="+mn-lt"/>
              </a:rPr>
              <a:t>related </a:t>
            </a:r>
            <a:r>
              <a:rPr lang="en-US" sz="2585" b="1" dirty="0">
                <a:latin typeface="+mn-lt"/>
              </a:rPr>
              <a:t>to the </a:t>
            </a:r>
            <a:r>
              <a:rPr lang="en-US" sz="2585" b="1" dirty="0" err="1">
                <a:latin typeface="+mn-lt"/>
              </a:rPr>
              <a:t>Superbonus</a:t>
            </a:r>
            <a:endParaRPr lang="en-US" sz="2585" b="1" dirty="0">
              <a:latin typeface="+mn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73294" y="6356353"/>
            <a:ext cx="8657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5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90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6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815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7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72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67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63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3CCA-7413-48CD-BC67-A5B89C6FCC30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4" y="592183"/>
            <a:ext cx="8180387" cy="437274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77" b="1" dirty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Arial Black"/>
              </a:rPr>
              <a:t>TWO </a:t>
            </a:r>
            <a:r>
              <a:rPr lang="en-US" sz="1477" b="1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Arial Black"/>
              </a:rPr>
              <a:t>ELEPHANTS IN THE ROOM</a:t>
            </a:r>
            <a:endParaRPr lang="en-US" sz="1477" b="1" dirty="0">
              <a:solidFill>
                <a:prstClr val="white">
                  <a:lumMod val="50000"/>
                </a:prstClr>
              </a:solidFill>
              <a:latin typeface="Calibri"/>
              <a:ea typeface="+mn-ea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2103" y="2906581"/>
            <a:ext cx="853440" cy="54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232554"/>
            <a:ext cx="8290636" cy="542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5279"/>
            <a:ext cx="8686799" cy="1055077"/>
          </a:xfrm>
        </p:spPr>
        <p:txBody>
          <a:bodyPr>
            <a:normAutofit/>
          </a:bodyPr>
          <a:lstStyle/>
          <a:p>
            <a:r>
              <a:rPr lang="en-US" sz="2585" b="1" dirty="0" smtClean="0">
                <a:latin typeface="+mn-lt"/>
              </a:rPr>
              <a:t>Little hysteresis. How much was due to demand stimulus?</a:t>
            </a:r>
            <a:endParaRPr lang="en-US" sz="2585" b="1" dirty="0">
              <a:latin typeface="+mn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73294" y="6356353"/>
            <a:ext cx="8657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5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90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6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815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7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72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67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63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3CCA-7413-48CD-BC67-A5B89C6FCC30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4" y="592183"/>
            <a:ext cx="8180387" cy="437274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1477" b="1" dirty="0">
                <a:solidFill>
                  <a:prstClr val="white">
                    <a:lumMod val="50000"/>
                  </a:prstClr>
                </a:solidFill>
                <a:latin typeface="Calibri"/>
                <a:cs typeface="Arial Black"/>
              </a:rPr>
              <a:t>THE PUZZLE OF GROWTH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2103" y="2906581"/>
            <a:ext cx="853440" cy="54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55" y="1223940"/>
            <a:ext cx="8169695" cy="53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5279"/>
            <a:ext cx="8686799" cy="1055077"/>
          </a:xfrm>
        </p:spPr>
        <p:txBody>
          <a:bodyPr>
            <a:normAutofit/>
          </a:bodyPr>
          <a:lstStyle/>
          <a:p>
            <a:r>
              <a:rPr lang="en-US" sz="2585" b="1" dirty="0" smtClean="0">
                <a:latin typeface="+mn-lt"/>
              </a:rPr>
              <a:t>The gap in fixed capital investment has closed</a:t>
            </a:r>
            <a:endParaRPr lang="en-US" sz="2585" b="1" dirty="0">
              <a:latin typeface="+mn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73294" y="6356353"/>
            <a:ext cx="8657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5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90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6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815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7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72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67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63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3CCA-7413-48CD-BC67-A5B89C6FCC30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4" y="592183"/>
            <a:ext cx="8180387" cy="437274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1477" b="1" dirty="0">
                <a:solidFill>
                  <a:prstClr val="white">
                    <a:lumMod val="50000"/>
                  </a:prstClr>
                </a:solidFill>
                <a:latin typeface="Calibri"/>
                <a:cs typeface="Arial Black"/>
              </a:rPr>
              <a:t>THE PUZZLE OF GROWTH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2103" y="2906581"/>
            <a:ext cx="853440" cy="54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5" y="1272365"/>
            <a:ext cx="8209774" cy="53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95279"/>
            <a:ext cx="8416832" cy="1055077"/>
          </a:xfrm>
        </p:spPr>
        <p:txBody>
          <a:bodyPr>
            <a:normAutofit/>
          </a:bodyPr>
          <a:lstStyle/>
          <a:p>
            <a:r>
              <a:rPr lang="en-US" sz="2585" b="1" dirty="0" smtClean="0">
                <a:latin typeface="+mn-lt"/>
              </a:rPr>
              <a:t>A job-rich recovery: A big positive development</a:t>
            </a:r>
            <a:endParaRPr lang="en-US" sz="2585" b="1" dirty="0">
              <a:latin typeface="+mn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73294" y="6356353"/>
            <a:ext cx="8657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5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90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6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815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7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72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67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63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3CCA-7413-48CD-BC67-A5B89C6FCC30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4" y="592183"/>
            <a:ext cx="8180387" cy="437274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1477" b="1" dirty="0">
                <a:solidFill>
                  <a:prstClr val="white">
                    <a:lumMod val="50000"/>
                  </a:prstClr>
                </a:solidFill>
                <a:latin typeface="Calibri"/>
                <a:cs typeface="Arial Black"/>
              </a:rPr>
              <a:t>THE PUZZLE OF GROWTH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2103" y="2906581"/>
            <a:ext cx="853440" cy="54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62" y="1254967"/>
            <a:ext cx="8256355" cy="5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95279"/>
            <a:ext cx="8416832" cy="1055077"/>
          </a:xfrm>
        </p:spPr>
        <p:txBody>
          <a:bodyPr>
            <a:normAutofit/>
          </a:bodyPr>
          <a:lstStyle/>
          <a:p>
            <a:r>
              <a:rPr lang="en-US" sz="2585" b="1" dirty="0" smtClean="0">
                <a:latin typeface="+mn-lt"/>
              </a:rPr>
              <a:t>Prudent assumption on potential growth, or too prudent?</a:t>
            </a:r>
            <a:endParaRPr lang="en-US" sz="2585" b="1" dirty="0">
              <a:latin typeface="+mn-lt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73294" y="6356353"/>
            <a:ext cx="8657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5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90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86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815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770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724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678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631" algn="l" defTabSz="4789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3CCA-7413-48CD-BC67-A5B89C6FCC30}" type="slidenum"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4" y="592183"/>
            <a:ext cx="8180387" cy="437274"/>
          </a:xfrm>
          <a:prstGeom prst="rect">
            <a:avLst/>
          </a:prstGeom>
        </p:spPr>
        <p:txBody>
          <a:bodyPr vert="horz" lIns="88422" tIns="44211" rIns="88422" bIns="44211" rtlCol="0" anchor="t">
            <a:normAutofit/>
          </a:bodyPr>
          <a:lstStyle>
            <a:lvl1pPr algn="l" defTabSz="478954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0000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r>
              <a:rPr lang="en-US" sz="1477" b="1" dirty="0">
                <a:solidFill>
                  <a:prstClr val="white">
                    <a:lumMod val="50000"/>
                  </a:prstClr>
                </a:solidFill>
                <a:latin typeface="Calibri"/>
                <a:cs typeface="Arial Black"/>
              </a:rPr>
              <a:t>THE PUZZLE OF GROWTH</a:t>
            </a:r>
            <a:endParaRPr kumimoji="0" lang="en-US" sz="147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j-ea"/>
              <a:cs typeface="Arial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2103" y="2906581"/>
            <a:ext cx="853440" cy="542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56" y="1306286"/>
            <a:ext cx="8177856" cy="53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466</ap:Words>
  <ap:PresentationFormat>On-screen Show (4:3)</ap:PresentationFormat>
  <ap:Paragraphs>70</ap:Paragraphs>
  <ap:Slides>13</ap:Slid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ap:HeadingPairs>
  <ap:TitlesOfParts>
    <vt:vector baseType="lpstr" size="21">
      <vt:lpstr>Arial</vt:lpstr>
      <vt:lpstr>Arial Black</vt:lpstr>
      <vt:lpstr>Arial Narrow</vt:lpstr>
      <vt:lpstr>Calibri</vt:lpstr>
      <vt:lpstr>Wingdings</vt:lpstr>
      <vt:lpstr>1_Office Theme</vt:lpstr>
      <vt:lpstr>25_Office Theme</vt:lpstr>
      <vt:lpstr>2_Office Theme</vt:lpstr>
      <vt:lpstr>PowerPoint Presentation</vt:lpstr>
      <vt:lpstr>Italy’s economic-fiscal situation and its fiscal-structural plan</vt:lpstr>
      <vt:lpstr>Does the reformed SGP deliver on its intended purpose?</vt:lpstr>
      <vt:lpstr>Lower additive spending? Delays? Less underlying growth? </vt:lpstr>
      <vt:lpstr>Cash/accrual flow estimates related to the Superbonus</vt:lpstr>
      <vt:lpstr>Little hysteresis. How much was due to demand stimulus?</vt:lpstr>
      <vt:lpstr>The gap in fixed capital investment has closed</vt:lpstr>
      <vt:lpstr>A job-rich recovery: A big positive development</vt:lpstr>
      <vt:lpstr>Prudent assumption on potential growth, or too prudent?</vt:lpstr>
      <vt:lpstr>The strong rise in revenue can be explained</vt:lpstr>
      <vt:lpstr>Expenditure could not catch up with higher inflation</vt:lpstr>
      <vt:lpstr>Interest expenditure may turn out lower than projected</vt:lpstr>
      <vt:lpstr>Feasible, prudent. Yet, vulnerable to shocks &amp; challenging cuts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lastPrinted>2022-11-14T18:14:31.0000000Z</lastPrinted>
  <dcterms:created xsi:type="dcterms:W3CDTF">2010-11-12T13:52:49.0000000Z</dcterms:created>
  <dcterms:modified xsi:type="dcterms:W3CDTF">2024-12-16T02:04:55.0000000Z</dcterms:modified>
  <dc:description/>
  <dc:subject/>
  <keywords/>
  <version/>
  <category>------------------------</category>
</coreProperties>
</file>