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32" r:id="rId2"/>
    <p:sldId id="333" r:id="rId3"/>
    <p:sldId id="336" r:id="rId4"/>
    <p:sldId id="337" r:id="rId5"/>
    <p:sldId id="338" r:id="rId6"/>
    <p:sldId id="340" r:id="rId7"/>
  </p:sldIdLst>
  <p:sldSz cx="12192000" cy="6858000"/>
  <p:notesSz cx="6858000" cy="9144000"/>
  <p:defaultTextStyle>
    <a:defPPr>
      <a:defRPr lang="nl-NL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6647" autoAdjust="0"/>
  </p:normalViewPr>
  <p:slideViewPr>
    <p:cSldViewPr snapToGrid="0" snapToObjects="1">
      <p:cViewPr varScale="1">
        <p:scale>
          <a:sx n="159" d="100"/>
          <a:sy n="159" d="100"/>
        </p:scale>
        <p:origin x="252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653C-DC85-8B42-B487-80AC4994E1E0}" type="datetimeFigureOut">
              <a:rPr lang="nl-NL" smtClean="0"/>
              <a:t>17-4-2025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2687D-7DA2-EB4E-9B0D-823BDF014D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75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687D-7DA2-EB4E-9B0D-823BDF014DC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76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616D941-F631-DF1A-B8BF-66B352449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" y="0"/>
            <a:ext cx="1219123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5DC966-676B-244E-AEFE-0B6A75648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" y="1667935"/>
            <a:ext cx="12191619" cy="1828800"/>
          </a:xfrm>
        </p:spPr>
        <p:txBody>
          <a:bodyPr anchor="b">
            <a:normAutofit/>
          </a:bodyPr>
          <a:lstStyle>
            <a:lvl1pPr algn="ctr">
              <a:defRPr sz="7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C46FC5-8930-9A43-9E50-1E8AAB91A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12152"/>
            <a:ext cx="12191619" cy="1655763"/>
          </a:xfrm>
        </p:spPr>
        <p:txBody>
          <a:bodyPr>
            <a:normAutofit/>
          </a:bodyPr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1DB369-E9DE-6241-BD97-9F7B0C34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F03A8F-A79B-A244-9A29-8140F64C2960}" type="datetimeFigureOut">
              <a:rPr lang="nl-NL" smtClean="0"/>
              <a:t>17-4-2025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00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weede dia met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514AA0-BDE0-294D-BB31-F4290FC5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F03A8F-A79B-A244-9A29-8140F64C2960}" type="datetimeFigureOut">
              <a:rPr lang="nl-NL" smtClean="0"/>
              <a:t>17-4-2025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FE0917-FC6B-CC40-A6DE-3CCC1F3D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7C7121-7EA0-1A40-B56A-543A7D4E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7261DF4-3305-9146-A29B-9F4192D9B6A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6E490F6D-9535-109E-6488-196D587A0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1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dia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schermopname, tekst, Graphics, logo&#10;&#10;Automatisch gegenereerde beschrijving">
            <a:extLst>
              <a:ext uri="{FF2B5EF4-FFF2-40B4-BE49-F238E27FC236}">
                <a16:creationId xmlns:a16="http://schemas.microsoft.com/office/drawing/2014/main" id="{98097025-9F71-CA18-EA10-000100AEF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6AC3B6-CFC1-934C-8019-0E2C9DB6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391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24D1A-57CB-E14D-90FC-B8C1D5462A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1390"/>
            <a:ext cx="10515600" cy="337557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Tekststijl van het model bewerken
Tweede niveau
Derde niveau
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480E48-0265-C449-ACA5-E83DE4C3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F03A8F-A79B-A244-9A29-8140F64C2960}" type="datetimeFigureOut">
              <a:rPr lang="nl-NL" smtClean="0"/>
              <a:t>17-4-2025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441DF3-CE7B-4D42-8FE6-965D33A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772010-D1B0-3942-B206-28FD4A24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7261DF4-3305-9146-A29B-9F4192D9B6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42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9B52B15-2ED8-914D-9430-4A899DE0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2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030AF9-097D-AF4C-ADB1-C997A9F9F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5731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Derde niveau</a:t>
            </a:r>
          </a:p>
          <a:p>
            <a:pPr lvl="1"/>
            <a:r>
              <a:rPr lang="nl-NL" dirty="0"/>
              <a:t>Vierde niveau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928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486" indent="-571486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905D9-4341-5EC8-4845-8F434851A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913" y="3058057"/>
            <a:ext cx="12253913" cy="1117600"/>
          </a:xfrm>
        </p:spPr>
        <p:txBody>
          <a:bodyPr>
            <a:noAutofit/>
          </a:bodyPr>
          <a:lstStyle/>
          <a:p>
            <a:r>
              <a:rPr lang="nl-NL" sz="6000" b="1" dirty="0">
                <a:latin typeface="+mn-lt"/>
                <a:ea typeface="Source Sans Pro" panose="020B0503030403020204" pitchFamily="34" charset="0"/>
              </a:rPr>
              <a:t>Factsheet - </a:t>
            </a:r>
            <a:r>
              <a:rPr lang="nl-NL" sz="5000" b="1" dirty="0">
                <a:latin typeface="+mn-lt"/>
                <a:ea typeface="Source Sans Pro" panose="020B0503030403020204" pitchFamily="34" charset="0"/>
              </a:rPr>
              <a:t>Nieuw kiesstelsel met kiesdistricten en vereffeningszetels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FC2C32E3-8AA9-153E-899F-6CEF04FCF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1913" y="4515370"/>
            <a:ext cx="12311063" cy="1655763"/>
          </a:xfrm>
        </p:spPr>
        <p:txBody>
          <a:bodyPr>
            <a:normAutofit/>
          </a:bodyPr>
          <a:lstStyle/>
          <a:p>
            <a:r>
              <a:rPr lang="nl-NL" sz="2600" dirty="0"/>
              <a:t>Presentatie voor de Vaste commissie voor Binnenlandse Zaken, 17 april 2025</a:t>
            </a:r>
            <a:br>
              <a:rPr lang="nl-NL" sz="2600" dirty="0"/>
            </a:br>
            <a:r>
              <a:rPr lang="nl-NL" sz="2600" dirty="0"/>
              <a:t>Kees Aarts (RUG) - Gert-Jan </a:t>
            </a:r>
            <a:r>
              <a:rPr lang="nl-NL" sz="2600" dirty="0" err="1"/>
              <a:t>Leenknegt</a:t>
            </a:r>
            <a:r>
              <a:rPr lang="nl-NL" sz="2600" dirty="0"/>
              <a:t> (</a:t>
            </a:r>
            <a:r>
              <a:rPr lang="nl-NL" sz="2600" dirty="0" err="1"/>
              <a:t>TiU</a:t>
            </a:r>
            <a:r>
              <a:rPr lang="nl-NL" sz="2600" dirty="0"/>
              <a:t>) - Eva van Vugt (UM)</a:t>
            </a:r>
          </a:p>
        </p:txBody>
      </p:sp>
    </p:spTree>
    <p:extLst>
      <p:ext uri="{BB962C8B-B14F-4D97-AF65-F5344CB8AC3E}">
        <p14:creationId xmlns:p14="http://schemas.microsoft.com/office/powerpoint/2010/main" val="96980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66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99A7A-4681-4E0F-F7F0-6BDB51AB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8A74E-7CEC-7AEE-2E65-F2B1CBD2E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0" i="1" u="none" strike="noStrike" baseline="0" dirty="0">
                <a:solidFill>
                  <a:srgbClr val="262B5D"/>
                </a:solidFill>
              </a:rPr>
              <a:t>1. Hoe verhoudt deze wijziging van het kiesstelsel zich tot de Grondwet, het stelsel van evenredige vertegenwoordiging en vertegenwoordiging in brede zin? </a:t>
            </a:r>
          </a:p>
          <a:p>
            <a:pPr algn="l"/>
            <a:endParaRPr lang="en-GB" b="0" i="0" u="none" strike="noStrike" baseline="0" dirty="0">
              <a:solidFill>
                <a:srgbClr val="262B5D"/>
              </a:solidFill>
            </a:endParaRPr>
          </a:p>
          <a:p>
            <a:pPr marL="0" indent="0">
              <a:buNone/>
            </a:pPr>
            <a:r>
              <a:rPr lang="nl-NL" b="0" i="0" u="none" strike="noStrike" baseline="0" dirty="0">
                <a:solidFill>
                  <a:srgbClr val="262B5D"/>
                </a:solidFill>
              </a:rPr>
              <a:t>2. </a:t>
            </a:r>
            <a:r>
              <a:rPr lang="nl-NL" b="0" i="1" u="none" strike="noStrike" baseline="0" dirty="0">
                <a:solidFill>
                  <a:srgbClr val="262B5D"/>
                </a:solidFill>
              </a:rPr>
              <a:t>Wat is het effect van de voorgenomen wijziging van het kiesstelsel op de regionale vertegenwoordiging? </a:t>
            </a:r>
            <a:endParaRPr lang="nl-NL" i="1" dirty="0">
              <a:solidFill>
                <a:srgbClr val="262B5D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262B5D"/>
              </a:solidFill>
            </a:endParaRPr>
          </a:p>
          <a:p>
            <a:pPr marL="0" indent="0">
              <a:buNone/>
            </a:pPr>
            <a:r>
              <a:rPr lang="nl-NL" b="0" i="1" u="none" strike="noStrike" baseline="0" dirty="0">
                <a:solidFill>
                  <a:srgbClr val="262B5D"/>
                </a:solidFill>
              </a:rPr>
              <a:t>3. Hoe reflecteren de wetenschappers in algemene zin op het onderzoeksrapport ‘Doorrekening evenredig kiesstelsel met meervoudige districten en vereffeningszetels’?</a:t>
            </a:r>
            <a:endParaRPr lang="nl-NL" kern="100" dirty="0">
              <a:solidFill>
                <a:srgbClr val="262B5D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608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9BB7A-3C42-A440-7D31-F1D664BDE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4F099-E384-5EE5-63BF-786AD891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KADER VAN DE GRONDWET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588023-B40C-0367-0AD3-F04E0F514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nl-NL" b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Art. 50 Grondwet</a:t>
            </a:r>
            <a:br>
              <a:rPr lang="nl-NL" b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l-NL" i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De Staten-Generaal vertegenwoordigen het gehele Nederlandse volk.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nl-NL" b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Art. 51 lid 1 Grondwet</a:t>
            </a:r>
            <a:br>
              <a:rPr lang="nl-NL" b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l-NL" i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De Staten-Generaal bestaan uit de Tweede Kamer en de Eerste Kamer.</a:t>
            </a:r>
            <a:endParaRPr lang="nl-NL" i="1" kern="100" dirty="0">
              <a:solidFill>
                <a:srgbClr val="262B5D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nl-NL" b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Art. 51 lid 2 Grondwet</a:t>
            </a:r>
            <a:br>
              <a:rPr lang="nl-NL" b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l-NL" i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De Tweede Kamer bestaat uit honderdvijftig leden. 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nl-NL" b="1" kern="100" dirty="0">
                <a:solidFill>
                  <a:srgbClr val="262B5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Art. 53 lid 1 Grondwet</a:t>
            </a:r>
            <a:br>
              <a:rPr lang="nl-NL" b="1" kern="100" dirty="0">
                <a:solidFill>
                  <a:srgbClr val="262B5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l-NL" i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De leden van beide kamers worden gekozen op de grondslag van evenredige vertegenwoordiging binnen door de wet te stellen grenzen. </a:t>
            </a:r>
            <a:endParaRPr lang="nl-NL" i="1" kern="100" dirty="0">
              <a:solidFill>
                <a:srgbClr val="262B5D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nl-NL" b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Art. 67 lid 3 Grondwet</a:t>
            </a:r>
            <a:br>
              <a:rPr lang="nl-NL" b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l-NL" i="1" kern="100" dirty="0">
                <a:solidFill>
                  <a:srgbClr val="262B5D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De leden [der Staten-Generaal] stemmen zonder last.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121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34261-3CA1-96C0-D826-B0B51D942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A1134-5A16-B0AC-AF90-640A9469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 KIESSTELSEL EN GRONDWET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293E45-489C-B751-9302-5479FF794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262B5D"/>
                </a:solidFill>
                <a:ea typeface="Verdana" panose="020B0604030504040204" pitchFamily="34" charset="0"/>
              </a:rPr>
              <a:t>Het voorgenomen kiesstelsel:</a:t>
            </a:r>
            <a:br>
              <a:rPr lang="nl-NL" sz="2400" b="1" dirty="0">
                <a:solidFill>
                  <a:srgbClr val="262B5D"/>
                </a:solidFill>
                <a:ea typeface="Verdana" panose="020B0604030504040204" pitchFamily="34" charset="0"/>
              </a:rPr>
            </a:br>
            <a:endParaRPr lang="nl-NL" sz="2400" b="1" dirty="0">
              <a:solidFill>
                <a:srgbClr val="262B5D"/>
              </a:solidFill>
              <a:ea typeface="Verdana" panose="020B0604030504040204" pitchFamily="34" charset="0"/>
            </a:endParaRPr>
          </a:p>
          <a:p>
            <a:r>
              <a:rPr lang="nl-NL" sz="2200" dirty="0">
                <a:solidFill>
                  <a:srgbClr val="262B5D"/>
                </a:solidFill>
                <a:ea typeface="Verdana" panose="020B0604030504040204" pitchFamily="34" charset="0"/>
              </a:rPr>
              <a:t>Is verenigbaar met het beginsel van evenredige vertegenwoordiging (art. 53 lid 1 </a:t>
            </a:r>
            <a:r>
              <a:rPr lang="nl-NL" sz="2200" dirty="0" err="1">
                <a:solidFill>
                  <a:srgbClr val="262B5D"/>
                </a:solidFill>
                <a:ea typeface="Verdana" panose="020B0604030504040204" pitchFamily="34" charset="0"/>
              </a:rPr>
              <a:t>Gw</a:t>
            </a:r>
            <a:r>
              <a:rPr lang="nl-NL" sz="2200" dirty="0">
                <a:solidFill>
                  <a:srgbClr val="262B5D"/>
                </a:solidFill>
                <a:ea typeface="Verdana" panose="020B0604030504040204" pitchFamily="34" charset="0"/>
              </a:rPr>
              <a:t>), maar:</a:t>
            </a:r>
            <a:br>
              <a:rPr lang="nl-NL" sz="2200" dirty="0">
                <a:solidFill>
                  <a:srgbClr val="262B5D"/>
                </a:solidFill>
                <a:ea typeface="Verdana" panose="020B0604030504040204" pitchFamily="34" charset="0"/>
              </a:rPr>
            </a:br>
            <a:endParaRPr lang="nl-NL" sz="2200" dirty="0">
              <a:solidFill>
                <a:srgbClr val="262B5D"/>
              </a:solidFill>
              <a:ea typeface="Verdana" panose="020B0604030504040204" pitchFamily="34" charset="0"/>
            </a:endParaRPr>
          </a:p>
          <a:p>
            <a:r>
              <a:rPr lang="nl-NL" sz="2200" dirty="0">
                <a:solidFill>
                  <a:srgbClr val="262B5D"/>
                </a:solidFill>
                <a:ea typeface="Verdana" panose="020B0604030504040204" pitchFamily="34" charset="0"/>
              </a:rPr>
              <a:t>Kan regionale belangenbehartiging in de hand werken en daardoor op gespannen voet komen te staan met de vertegenwoordiging van het gehele Nederlandse volk (art. 50 </a:t>
            </a:r>
            <a:r>
              <a:rPr lang="nl-NL" sz="2200" dirty="0" err="1">
                <a:solidFill>
                  <a:srgbClr val="262B5D"/>
                </a:solidFill>
                <a:ea typeface="Verdana" panose="020B0604030504040204" pitchFamily="34" charset="0"/>
              </a:rPr>
              <a:t>Gw</a:t>
            </a:r>
            <a:r>
              <a:rPr lang="nl-NL" sz="2200" dirty="0">
                <a:solidFill>
                  <a:srgbClr val="262B5D"/>
                </a:solidFill>
                <a:ea typeface="Verdana" panose="020B0604030504040204" pitchFamily="34" charset="0"/>
              </a:rPr>
              <a:t>) en het stemmen zonder last (art. 67 lid 3 </a:t>
            </a:r>
            <a:r>
              <a:rPr lang="nl-NL" sz="2200" dirty="0" err="1">
                <a:solidFill>
                  <a:srgbClr val="262B5D"/>
                </a:solidFill>
                <a:ea typeface="Verdana" panose="020B0604030504040204" pitchFamily="34" charset="0"/>
              </a:rPr>
              <a:t>Gw</a:t>
            </a:r>
            <a:r>
              <a:rPr lang="nl-NL" sz="2200" dirty="0">
                <a:solidFill>
                  <a:srgbClr val="262B5D"/>
                </a:solidFill>
                <a:ea typeface="Verdana" panose="020B0604030504040204" pitchFamily="34" charset="0"/>
              </a:rPr>
              <a:t>);</a:t>
            </a:r>
          </a:p>
          <a:p>
            <a:pPr lvl="1"/>
            <a:endParaRPr lang="nl-NL" sz="2200" dirty="0">
              <a:solidFill>
                <a:srgbClr val="262B5D"/>
              </a:solidFill>
              <a:ea typeface="Verdana" panose="020B0604030504040204" pitchFamily="34" charset="0"/>
            </a:endParaRPr>
          </a:p>
          <a:p>
            <a:r>
              <a:rPr lang="nl-NL" sz="2200" dirty="0">
                <a:solidFill>
                  <a:srgbClr val="262B5D"/>
                </a:solidFill>
                <a:ea typeface="Verdana" panose="020B0604030504040204" pitchFamily="34" charset="0"/>
              </a:rPr>
              <a:t>Wat de druk kan verhogen op de Eerste Kamer om het nationale belang te bewaken (art. 50 en 51 lid 1 </a:t>
            </a:r>
            <a:r>
              <a:rPr lang="nl-NL" sz="2200" dirty="0" err="1">
                <a:solidFill>
                  <a:srgbClr val="262B5D"/>
                </a:solidFill>
                <a:ea typeface="Verdana" panose="020B0604030504040204" pitchFamily="34" charset="0"/>
              </a:rPr>
              <a:t>Gw</a:t>
            </a:r>
            <a:r>
              <a:rPr lang="nl-NL" sz="2200" dirty="0">
                <a:solidFill>
                  <a:srgbClr val="262B5D"/>
                </a:solidFill>
                <a:ea typeface="Verdana" panose="020B0604030504040204" pitchFamily="34" charset="0"/>
              </a:rPr>
              <a:t>), wat tot spanningen kan leiden tussen beide Kamers.</a:t>
            </a:r>
          </a:p>
        </p:txBody>
      </p:sp>
    </p:spTree>
    <p:extLst>
      <p:ext uri="{BB962C8B-B14F-4D97-AF65-F5344CB8AC3E}">
        <p14:creationId xmlns:p14="http://schemas.microsoft.com/office/powerpoint/2010/main" val="363216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CB36-685E-A0D4-BFF1-5665326D3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5630-9ABB-978F-879E-DCF4BCF1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RISICO’S NIEUW KIESSTELSEL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10CDA9-11E9-E4E3-514B-F727D5888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sz="2600" b="1" dirty="0">
                <a:solidFill>
                  <a:srgbClr val="262B5D"/>
                </a:solidFill>
                <a:ea typeface="Verdana" panose="020B0604030504040204" pitchFamily="34" charset="0"/>
              </a:rPr>
              <a:t>Herkenbaarheid volksvertegenwoordiging</a:t>
            </a:r>
            <a:endParaRPr lang="nl-NL" sz="2600" i="1" dirty="0">
              <a:solidFill>
                <a:srgbClr val="262B5D"/>
              </a:solidFill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262B5D"/>
                </a:solidFill>
                <a:ea typeface="Verdana" panose="020B0604030504040204" pitchFamily="34" charset="0"/>
              </a:rPr>
              <a:t>Partijleiders kunnen in slechts één district op de lijst staan, en zullen daarvoor een van de grotere districten kiezen.</a:t>
            </a:r>
          </a:p>
          <a:p>
            <a:r>
              <a:rPr lang="nl-NL" dirty="0">
                <a:solidFill>
                  <a:srgbClr val="262B5D"/>
                </a:solidFill>
                <a:ea typeface="Verdana" panose="020B0604030504040204" pitchFamily="34" charset="0"/>
              </a:rPr>
              <a:t>R</a:t>
            </a:r>
            <a:r>
              <a:rPr lang="nl-NL" sz="2400" dirty="0">
                <a:solidFill>
                  <a:srgbClr val="262B5D"/>
                </a:solidFill>
                <a:ea typeface="Verdana" panose="020B0604030504040204" pitchFamily="34" charset="0"/>
              </a:rPr>
              <a:t>egionale kandidaten in kleinere districten hebben relatief weinig kans om als regiovertegenwoordiger gekozen te worden.</a:t>
            </a:r>
            <a:br>
              <a:rPr lang="nl-NL" sz="2800" dirty="0">
                <a:solidFill>
                  <a:srgbClr val="262B5D"/>
                </a:solidFill>
                <a:ea typeface="Verdana" panose="020B0604030504040204" pitchFamily="34" charset="0"/>
              </a:rPr>
            </a:br>
            <a:endParaRPr lang="nl-NL" dirty="0">
              <a:solidFill>
                <a:srgbClr val="262B5D"/>
              </a:solidFill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600" b="1">
                <a:solidFill>
                  <a:srgbClr val="262B5D"/>
                </a:solidFill>
                <a:ea typeface="Verdana" panose="020B0604030504040204" pitchFamily="34" charset="0"/>
              </a:rPr>
              <a:t>Woonplaatsvereiste</a:t>
            </a:r>
            <a:endParaRPr lang="nl-NL" sz="2600" dirty="0">
              <a:solidFill>
                <a:srgbClr val="262B5D"/>
              </a:solidFill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262B5D"/>
                </a:solidFill>
                <a:ea typeface="Verdana" panose="020B0604030504040204" pitchFamily="34" charset="0"/>
              </a:rPr>
              <a:t>E</a:t>
            </a:r>
            <a:r>
              <a:rPr lang="nl-NL" sz="2400" dirty="0">
                <a:solidFill>
                  <a:srgbClr val="262B5D"/>
                </a:solidFill>
                <a:ea typeface="Verdana" panose="020B0604030504040204" pitchFamily="34" charset="0"/>
              </a:rPr>
              <a:t>en verplichting om als vertegenwoordiger in het district te wonen kan stuiten op praktische en wettelijke bezwaren. </a:t>
            </a:r>
          </a:p>
          <a:p>
            <a:r>
              <a:rPr lang="nl-NL" sz="2400" dirty="0">
                <a:solidFill>
                  <a:srgbClr val="262B5D"/>
                </a:solidFill>
                <a:ea typeface="Verdana" panose="020B0604030504040204" pitchFamily="34" charset="0"/>
              </a:rPr>
              <a:t>Afzien van deze verplichting kan betekenen dat regionale vertegenwoordiging illusoir wordt.</a:t>
            </a:r>
          </a:p>
        </p:txBody>
      </p:sp>
    </p:spTree>
    <p:extLst>
      <p:ext uri="{BB962C8B-B14F-4D97-AF65-F5344CB8AC3E}">
        <p14:creationId xmlns:p14="http://schemas.microsoft.com/office/powerpoint/2010/main" val="13291918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3">
      <a:majorFont>
        <a:latin typeface="Source Sans 3 Medium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383</ap:Words>
  <ap:PresentationFormat>Breedbeeld</ap:PresentationFormat>
  <ap:Paragraphs>28</ap:Paragraphs>
  <ap:Slides>6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ap:HeadingPairs>
  <ap:TitlesOfParts>
    <vt:vector baseType="lpstr" size="13">
      <vt:lpstr>Aptos</vt:lpstr>
      <vt:lpstr>Arial</vt:lpstr>
      <vt:lpstr>Calibri</vt:lpstr>
      <vt:lpstr>Source Sans 3</vt:lpstr>
      <vt:lpstr>Source Sans 3 Medium</vt:lpstr>
      <vt:lpstr>Verdana</vt:lpstr>
      <vt:lpstr>Kantoorthema</vt:lpstr>
      <vt:lpstr>Factsheet - Nieuw kiesstelsel met kiesdistricten en vereffeningszetels</vt:lpstr>
      <vt:lpstr>PowerPoint-presentatie</vt:lpstr>
      <vt:lpstr>VRAGEN </vt:lpstr>
      <vt:lpstr>KADER VAN DE GRONDWET </vt:lpstr>
      <vt:lpstr>NIEUW KIESSTELSEL EN GRONDWET</vt:lpstr>
      <vt:lpstr>OVERIGE RISICO’S NIEUW KIESSTELSEL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2019-12-18T09:41:09.0000000Z</lastPrinted>
  <dcterms:created xsi:type="dcterms:W3CDTF">2019-04-30T13:28:40.0000000Z</dcterms:created>
  <dcterms:modified xsi:type="dcterms:W3CDTF">2025-04-17T13:02:55.0000000Z</dcterms:modified>
  <dc:description/>
  <dc:subject/>
  <keywords/>
  <version/>
  <category>------------------------</category>
</coreProperties>
</file>