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41" r:id="rId2"/>
    <p:sldMasterId id="2147483779" r:id="rId3"/>
    <p:sldMasterId id="2147483817" r:id="rId4"/>
  </p:sldMasterIdLst>
  <p:notesMasterIdLst>
    <p:notesMasterId r:id="rId26"/>
  </p:notesMasterIdLst>
  <p:handoutMasterIdLst>
    <p:handoutMasterId r:id="rId27"/>
  </p:handoutMasterIdLst>
  <p:sldIdLst>
    <p:sldId id="257" r:id="rId5"/>
    <p:sldId id="383" r:id="rId6"/>
    <p:sldId id="407" r:id="rId7"/>
    <p:sldId id="386" r:id="rId8"/>
    <p:sldId id="390" r:id="rId9"/>
    <p:sldId id="391" r:id="rId10"/>
    <p:sldId id="393" r:id="rId11"/>
    <p:sldId id="394" r:id="rId12"/>
    <p:sldId id="392" r:id="rId13"/>
    <p:sldId id="405" r:id="rId14"/>
    <p:sldId id="409" r:id="rId15"/>
    <p:sldId id="408" r:id="rId16"/>
    <p:sldId id="395" r:id="rId17"/>
    <p:sldId id="396" r:id="rId18"/>
    <p:sldId id="397" r:id="rId19"/>
    <p:sldId id="402" r:id="rId20"/>
    <p:sldId id="404" r:id="rId21"/>
    <p:sldId id="411" r:id="rId22"/>
    <p:sldId id="410" r:id="rId23"/>
    <p:sldId id="403" r:id="rId24"/>
    <p:sldId id="401" r:id="rId25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77373" autoAdjust="0"/>
  </p:normalViewPr>
  <p:slideViewPr>
    <p:cSldViewPr snapToGrid="0">
      <p:cViewPr varScale="1">
        <p:scale>
          <a:sx n="120" d="100"/>
          <a:sy n="120" d="100"/>
        </p:scale>
        <p:origin x="3996" y="9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ijn%20documenten\premies\2025%2006%2003%20UWV%20en%20SVB%20jaarrekening%20-%20fondsvermo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d.shsdir.nl\usersszw\6\droelofsen\HOME\Mijn%20documenten\premies\2025%2004%2002%20UWV%20en%20SVB%20jaarrekening%20-%20fondsvermog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d.shsdir.nl\usersszw\6\droelofsen\HOME\Mijn%20documenten\premies\2025%2004%2002%20UWV%20en%20SVB%20jaarrekening%20-%20fondsvermog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d.shsdir.nl\usersszw\6\droelofsen\HOME\Mijn%20documenten\premies\2025%2004%2002%20UWV%20en%20SVB%20jaarrekening%20-%20fondsvermog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ijn%20documenten\premies\2025%2006%2003%20UWV%20en%20SVB%20jaarrekening%20-%20fondsvermog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ijn%20documenten\premies\2025%2005%2021%20UWV%20en%20SVB%20jaarrekening%20-%20fondsvermog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ijn%20documenten\premies\2025%2005%2021%20UWV%20en%20SVB%20jaarrekening%20-%20fondsvermog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'emu-saldo'!$A$14</c:f>
              <c:strCache>
                <c:ptCount val="1"/>
                <c:pt idx="0">
                  <c:v>EMU saldo centrale overheid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'emu-saldo'!$B$13:$BI$13</c:f>
              <c:strCache>
                <c:ptCount val="60"/>
                <c:pt idx="0">
                  <c:v>1970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</c:strCache>
            </c:strRef>
          </c:cat>
          <c:val>
            <c:numRef>
              <c:f>'emu-saldo'!$B$14:$BI$14</c:f>
              <c:numCache>
                <c:formatCode>0.0</c:formatCode>
                <c:ptCount val="60"/>
                <c:pt idx="0">
                  <c:v>-0.42199999999999999</c:v>
                </c:pt>
                <c:pt idx="1">
                  <c:v>-0.23599999999999999</c:v>
                </c:pt>
                <c:pt idx="2">
                  <c:v>0.67200000000000004</c:v>
                </c:pt>
                <c:pt idx="3">
                  <c:v>0.91600000000000004</c:v>
                </c:pt>
                <c:pt idx="4">
                  <c:v>0.64100000000000001</c:v>
                </c:pt>
                <c:pt idx="5">
                  <c:v>-1.3109999999999999</c:v>
                </c:pt>
                <c:pt idx="6">
                  <c:v>-1.619</c:v>
                </c:pt>
                <c:pt idx="7">
                  <c:v>-4.5999999999999999E-2</c:v>
                </c:pt>
                <c:pt idx="8">
                  <c:v>-1.6879999999999999</c:v>
                </c:pt>
                <c:pt idx="9">
                  <c:v>-2.1619999999999999</c:v>
                </c:pt>
                <c:pt idx="10">
                  <c:v>-2.8149999999999999</c:v>
                </c:pt>
                <c:pt idx="11">
                  <c:v>-3.5339999999999998</c:v>
                </c:pt>
                <c:pt idx="12">
                  <c:v>-4.6980000000000004</c:v>
                </c:pt>
                <c:pt idx="13">
                  <c:v>-5.8559999999999999</c:v>
                </c:pt>
                <c:pt idx="14">
                  <c:v>-5.3390000000000004</c:v>
                </c:pt>
                <c:pt idx="15">
                  <c:v>-4.3099999999999996</c:v>
                </c:pt>
                <c:pt idx="16">
                  <c:v>-4.75</c:v>
                </c:pt>
                <c:pt idx="17">
                  <c:v>-5.5229999999999997</c:v>
                </c:pt>
                <c:pt idx="18">
                  <c:v>-4.7720000000000002</c:v>
                </c:pt>
                <c:pt idx="19">
                  <c:v>-5.2380000000000004</c:v>
                </c:pt>
                <c:pt idx="20">
                  <c:v>-4.9020000000000001</c:v>
                </c:pt>
                <c:pt idx="21">
                  <c:v>-2.85</c:v>
                </c:pt>
                <c:pt idx="22">
                  <c:v>-4.0570000000000004</c:v>
                </c:pt>
                <c:pt idx="23">
                  <c:v>-2.2250000000000001</c:v>
                </c:pt>
                <c:pt idx="24">
                  <c:v>-3.1040000000000001</c:v>
                </c:pt>
                <c:pt idx="25">
                  <c:v>-8.0530000000000008</c:v>
                </c:pt>
                <c:pt idx="26">
                  <c:v>-1.629</c:v>
                </c:pt>
                <c:pt idx="27">
                  <c:v>-2.387</c:v>
                </c:pt>
                <c:pt idx="28">
                  <c:v>-1.5860000000000001</c:v>
                </c:pt>
                <c:pt idx="29">
                  <c:v>-0.83499999999999996</c:v>
                </c:pt>
                <c:pt idx="30">
                  <c:v>-0.29899999999999999</c:v>
                </c:pt>
                <c:pt idx="31">
                  <c:v>-0.32200000000000001</c:v>
                </c:pt>
                <c:pt idx="32">
                  <c:v>-1.333</c:v>
                </c:pt>
                <c:pt idx="33">
                  <c:v>-2.7650000000000001</c:v>
                </c:pt>
                <c:pt idx="34">
                  <c:v>-1.641</c:v>
                </c:pt>
                <c:pt idx="35">
                  <c:v>-8.6999999999999994E-2</c:v>
                </c:pt>
                <c:pt idx="36">
                  <c:v>0.59299999999999997</c:v>
                </c:pt>
                <c:pt idx="37">
                  <c:v>0.192</c:v>
                </c:pt>
                <c:pt idx="38">
                  <c:v>0.155</c:v>
                </c:pt>
                <c:pt idx="39">
                  <c:v>-2.9940000000000002</c:v>
                </c:pt>
                <c:pt idx="40">
                  <c:v>-3.827</c:v>
                </c:pt>
                <c:pt idx="41">
                  <c:v>-2.66</c:v>
                </c:pt>
                <c:pt idx="42">
                  <c:v>-2.871</c:v>
                </c:pt>
                <c:pt idx="43">
                  <c:v>-1.244</c:v>
                </c:pt>
                <c:pt idx="44">
                  <c:v>-1.0629999999999999</c:v>
                </c:pt>
                <c:pt idx="45">
                  <c:v>-1.56</c:v>
                </c:pt>
                <c:pt idx="46">
                  <c:v>-0.89</c:v>
                </c:pt>
                <c:pt idx="47">
                  <c:v>1.02</c:v>
                </c:pt>
                <c:pt idx="48">
                  <c:v>0.874</c:v>
                </c:pt>
                <c:pt idx="49">
                  <c:v>1.234</c:v>
                </c:pt>
                <c:pt idx="50">
                  <c:v>-3.9380000000000002</c:v>
                </c:pt>
                <c:pt idx="51">
                  <c:v>-3.2839999999999998</c:v>
                </c:pt>
                <c:pt idx="52">
                  <c:v>-1.4279999999999999</c:v>
                </c:pt>
                <c:pt idx="53">
                  <c:v>-2.089</c:v>
                </c:pt>
                <c:pt idx="54">
                  <c:v>-1.7729999999999999</c:v>
                </c:pt>
                <c:pt idx="55">
                  <c:v>-2.7869999999999999</c:v>
                </c:pt>
                <c:pt idx="56">
                  <c:v>-2.887</c:v>
                </c:pt>
                <c:pt idx="57">
                  <c:v>-2.19</c:v>
                </c:pt>
                <c:pt idx="58">
                  <c:v>-2.3279999999999998</c:v>
                </c:pt>
                <c:pt idx="59">
                  <c:v>-2.7719999999999998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6E-4966-B1CF-54B8788CB09B}"/>
            </c:ext>
          </c:extLst>
        </c:ser>
        <c:ser>
          <c:idx val="1"/>
          <c:order val="1"/>
          <c:tx>
            <c:strRef>
              <c:f>'emu-saldo'!$A$15</c:f>
              <c:strCache>
                <c:ptCount val="1"/>
                <c:pt idx="0">
                  <c:v>EMU saldo sociale fondsen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'emu-saldo'!$B$13:$BI$13</c:f>
              <c:strCache>
                <c:ptCount val="60"/>
                <c:pt idx="0">
                  <c:v>1970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25</c:v>
                </c:pt>
                <c:pt idx="56">
                  <c:v>26</c:v>
                </c:pt>
                <c:pt idx="57">
                  <c:v>27</c:v>
                </c:pt>
                <c:pt idx="58">
                  <c:v>28</c:v>
                </c:pt>
                <c:pt idx="59">
                  <c:v>29</c:v>
                </c:pt>
              </c:strCache>
            </c:strRef>
          </c:cat>
          <c:val>
            <c:numRef>
              <c:f>'emu-saldo'!$B$15:$BI$15</c:f>
              <c:numCache>
                <c:formatCode>0.0</c:formatCode>
                <c:ptCount val="60"/>
                <c:pt idx="0">
                  <c:v>0.54100000000000004</c:v>
                </c:pt>
                <c:pt idx="1">
                  <c:v>0.33500000000000002</c:v>
                </c:pt>
                <c:pt idx="2">
                  <c:v>-0.27500000000000002</c:v>
                </c:pt>
                <c:pt idx="3">
                  <c:v>0.65</c:v>
                </c:pt>
                <c:pt idx="4">
                  <c:v>0.67</c:v>
                </c:pt>
                <c:pt idx="5">
                  <c:v>0.44400000000000001</c:v>
                </c:pt>
                <c:pt idx="6">
                  <c:v>0.65200000000000002</c:v>
                </c:pt>
                <c:pt idx="7">
                  <c:v>-0.24299999999999999</c:v>
                </c:pt>
                <c:pt idx="8">
                  <c:v>7.0999999999999994E-2</c:v>
                </c:pt>
                <c:pt idx="9">
                  <c:v>0.33400000000000002</c:v>
                </c:pt>
                <c:pt idx="10">
                  <c:v>6.0999999999999999E-2</c:v>
                </c:pt>
                <c:pt idx="11">
                  <c:v>-0.32600000000000001</c:v>
                </c:pt>
                <c:pt idx="12">
                  <c:v>-0.56499999999999995</c:v>
                </c:pt>
                <c:pt idx="13">
                  <c:v>0.60699999999999998</c:v>
                </c:pt>
                <c:pt idx="14">
                  <c:v>0.31900000000000001</c:v>
                </c:pt>
                <c:pt idx="15">
                  <c:v>0.68</c:v>
                </c:pt>
                <c:pt idx="16">
                  <c:v>9.5000000000000001E-2</c:v>
                </c:pt>
                <c:pt idx="17">
                  <c:v>0.29899999999999999</c:v>
                </c:pt>
                <c:pt idx="18">
                  <c:v>0.59499999999999997</c:v>
                </c:pt>
                <c:pt idx="19">
                  <c:v>0.3</c:v>
                </c:pt>
                <c:pt idx="20">
                  <c:v>-0.2</c:v>
                </c:pt>
                <c:pt idx="21">
                  <c:v>0.26300000000000001</c:v>
                </c:pt>
                <c:pt idx="22">
                  <c:v>1.7999999999999999E-2</c:v>
                </c:pt>
                <c:pt idx="23">
                  <c:v>-0.52700000000000002</c:v>
                </c:pt>
                <c:pt idx="24">
                  <c:v>-0.26500000000000001</c:v>
                </c:pt>
                <c:pt idx="25">
                  <c:v>-0.71199999999999997</c:v>
                </c:pt>
                <c:pt idx="26">
                  <c:v>-0.47099999999999997</c:v>
                </c:pt>
                <c:pt idx="27">
                  <c:v>1.2999999999999999E-2</c:v>
                </c:pt>
                <c:pt idx="28">
                  <c:v>0.25800000000000001</c:v>
                </c:pt>
                <c:pt idx="29">
                  <c:v>1.1080000000000001</c:v>
                </c:pt>
                <c:pt idx="30">
                  <c:v>1.4490000000000001</c:v>
                </c:pt>
                <c:pt idx="31">
                  <c:v>4.7E-2</c:v>
                </c:pt>
                <c:pt idx="32">
                  <c:v>-0.40300000000000002</c:v>
                </c:pt>
                <c:pt idx="33">
                  <c:v>2.9000000000000001E-2</c:v>
                </c:pt>
                <c:pt idx="34">
                  <c:v>0.14899999999999999</c:v>
                </c:pt>
                <c:pt idx="35">
                  <c:v>-0.123</c:v>
                </c:pt>
                <c:pt idx="36">
                  <c:v>-0.28599999999999998</c:v>
                </c:pt>
                <c:pt idx="37">
                  <c:v>-0.111</c:v>
                </c:pt>
                <c:pt idx="38">
                  <c:v>0.53500000000000003</c:v>
                </c:pt>
                <c:pt idx="39">
                  <c:v>-1.1950000000000001</c:v>
                </c:pt>
                <c:pt idx="40">
                  <c:v>-0.34799999999999998</c:v>
                </c:pt>
                <c:pt idx="41">
                  <c:v>-1.113</c:v>
                </c:pt>
                <c:pt idx="42">
                  <c:v>-0.54300000000000004</c:v>
                </c:pt>
                <c:pt idx="43">
                  <c:v>-1.2609999999999999</c:v>
                </c:pt>
                <c:pt idx="44">
                  <c:v>-0.94899999999999995</c:v>
                </c:pt>
                <c:pt idx="45">
                  <c:v>-3.9E-2</c:v>
                </c:pt>
                <c:pt idx="46">
                  <c:v>1.0549999999999999</c:v>
                </c:pt>
                <c:pt idx="47">
                  <c:v>0.34599999999999997</c:v>
                </c:pt>
                <c:pt idx="48">
                  <c:v>0.77400000000000002</c:v>
                </c:pt>
                <c:pt idx="49">
                  <c:v>0.80800000000000005</c:v>
                </c:pt>
                <c:pt idx="50">
                  <c:v>0.53200000000000003</c:v>
                </c:pt>
                <c:pt idx="51">
                  <c:v>0.89600000000000002</c:v>
                </c:pt>
                <c:pt idx="52">
                  <c:v>1.155</c:v>
                </c:pt>
                <c:pt idx="53">
                  <c:v>1.7230000000000001</c:v>
                </c:pt>
                <c:pt idx="54">
                  <c:v>1.109</c:v>
                </c:pt>
                <c:pt idx="55">
                  <c:v>0.92100000000000004</c:v>
                </c:pt>
                <c:pt idx="56">
                  <c:v>0.67500000000000004</c:v>
                </c:pt>
                <c:pt idx="57">
                  <c:v>0.91900000000000004</c:v>
                </c:pt>
                <c:pt idx="58">
                  <c:v>0.86</c:v>
                </c:pt>
                <c:pt idx="59">
                  <c:v>0.81899999999999995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6E-4966-B1CF-54B8788CB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3514336"/>
        <c:axId val="1003526336"/>
      </c:lineChart>
      <c:catAx>
        <c:axId val="10035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03526336"/>
        <c:crosses val="autoZero"/>
        <c:auto val="1"/>
        <c:lblAlgn val="ctr"/>
        <c:lblOffset val="100"/>
        <c:tickLblSkip val="5"/>
        <c:noMultiLvlLbl val="0"/>
      </c:catAx>
      <c:valAx>
        <c:axId val="10035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035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UWV!$A$65</c:f>
              <c:strCache>
                <c:ptCount val="1"/>
                <c:pt idx="0">
                  <c:v>Baten Aof en Aok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UWV!$C$64:$Y$64</c:f>
              <c:strCache>
                <c:ptCount val="23"/>
                <c:pt idx="0">
                  <c:v>2002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024</c:v>
                </c:pt>
              </c:strCache>
            </c:strRef>
          </c:cat>
          <c:val>
            <c:numRef>
              <c:f>UWV!$C$65:$Y$65</c:f>
              <c:numCache>
                <c:formatCode>_ * #,##0_ ;_ * \-#,##0_ ;_ * "-"??_ ;_ @_ </c:formatCode>
                <c:ptCount val="23"/>
                <c:pt idx="0">
                  <c:v>13172</c:v>
                </c:pt>
                <c:pt idx="1">
                  <c:v>12552</c:v>
                </c:pt>
                <c:pt idx="2">
                  <c:v>12246</c:v>
                </c:pt>
                <c:pt idx="3">
                  <c:v>11004</c:v>
                </c:pt>
                <c:pt idx="4">
                  <c:v>10214</c:v>
                </c:pt>
                <c:pt idx="5">
                  <c:v>9397</c:v>
                </c:pt>
                <c:pt idx="6">
                  <c:v>9954</c:v>
                </c:pt>
                <c:pt idx="7">
                  <c:v>10726</c:v>
                </c:pt>
                <c:pt idx="8">
                  <c:v>10662</c:v>
                </c:pt>
                <c:pt idx="9">
                  <c:v>9622</c:v>
                </c:pt>
                <c:pt idx="10">
                  <c:v>9887</c:v>
                </c:pt>
                <c:pt idx="11">
                  <c:v>8083</c:v>
                </c:pt>
                <c:pt idx="12">
                  <c:v>10182</c:v>
                </c:pt>
                <c:pt idx="13">
                  <c:v>11128</c:v>
                </c:pt>
                <c:pt idx="14">
                  <c:v>12908</c:v>
                </c:pt>
                <c:pt idx="15">
                  <c:v>13977</c:v>
                </c:pt>
                <c:pt idx="16">
                  <c:v>15151</c:v>
                </c:pt>
                <c:pt idx="17">
                  <c:v>16346</c:v>
                </c:pt>
                <c:pt idx="18">
                  <c:v>17545</c:v>
                </c:pt>
                <c:pt idx="19">
                  <c:v>19236</c:v>
                </c:pt>
                <c:pt idx="20">
                  <c:v>19150</c:v>
                </c:pt>
                <c:pt idx="21">
                  <c:v>21940</c:v>
                </c:pt>
                <c:pt idx="22">
                  <c:v>24970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9-49C4-A6D1-259214F8C00B}"/>
            </c:ext>
          </c:extLst>
        </c:ser>
        <c:ser>
          <c:idx val="0"/>
          <c:order val="1"/>
          <c:tx>
            <c:strRef>
              <c:f>UWV!$A$72</c:f>
              <c:strCache>
                <c:ptCount val="1"/>
                <c:pt idx="0">
                  <c:v>Lasten Aof en Aok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UWV!$C$64:$Y$64</c:f>
              <c:strCache>
                <c:ptCount val="23"/>
                <c:pt idx="0">
                  <c:v>2002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024</c:v>
                </c:pt>
              </c:strCache>
            </c:strRef>
          </c:cat>
          <c:val>
            <c:numRef>
              <c:f>UWV!$C$72:$Y$72</c:f>
              <c:numCache>
                <c:formatCode>_ * #,##0_ ;_ * \-#,##0_ ;_ * "-"??_ ;_ @_ </c:formatCode>
                <c:ptCount val="23"/>
                <c:pt idx="0">
                  <c:v>11997</c:v>
                </c:pt>
                <c:pt idx="1">
                  <c:v>12265</c:v>
                </c:pt>
                <c:pt idx="2">
                  <c:v>11221</c:v>
                </c:pt>
                <c:pt idx="3">
                  <c:v>11650</c:v>
                </c:pt>
                <c:pt idx="4">
                  <c:v>11018</c:v>
                </c:pt>
                <c:pt idx="5">
                  <c:v>10611</c:v>
                </c:pt>
                <c:pt idx="6">
                  <c:v>10881</c:v>
                </c:pt>
                <c:pt idx="7">
                  <c:v>10337</c:v>
                </c:pt>
                <c:pt idx="8">
                  <c:v>10003</c:v>
                </c:pt>
                <c:pt idx="9">
                  <c:v>9729</c:v>
                </c:pt>
                <c:pt idx="10">
                  <c:v>9270</c:v>
                </c:pt>
                <c:pt idx="11">
                  <c:v>9239</c:v>
                </c:pt>
                <c:pt idx="12">
                  <c:v>11010</c:v>
                </c:pt>
                <c:pt idx="13">
                  <c:v>10956</c:v>
                </c:pt>
                <c:pt idx="14">
                  <c:v>11193</c:v>
                </c:pt>
                <c:pt idx="15">
                  <c:v>11512</c:v>
                </c:pt>
                <c:pt idx="16">
                  <c:v>12265</c:v>
                </c:pt>
                <c:pt idx="17">
                  <c:v>12841</c:v>
                </c:pt>
                <c:pt idx="18">
                  <c:v>13764</c:v>
                </c:pt>
                <c:pt idx="19">
                  <c:v>14327</c:v>
                </c:pt>
                <c:pt idx="20">
                  <c:v>15112</c:v>
                </c:pt>
                <c:pt idx="21">
                  <c:v>17906</c:v>
                </c:pt>
                <c:pt idx="22">
                  <c:v>19424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9-49C4-A6D1-259214F8C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731567"/>
        <c:axId val="1102732399"/>
      </c:lineChart>
      <c:catAx>
        <c:axId val="110273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02732399"/>
        <c:crosses val="autoZero"/>
        <c:auto val="1"/>
        <c:lblAlgn val="ctr"/>
        <c:lblOffset val="100"/>
        <c:tickLblSkip val="4"/>
        <c:noMultiLvlLbl val="0"/>
      </c:catAx>
      <c:valAx>
        <c:axId val="110273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0273156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UWV!$A$69</c:f>
              <c:strCache>
                <c:ptCount val="1"/>
                <c:pt idx="0">
                  <c:v>Baten Awf+Sfn+Wgf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UWV!$C$64:$X$64</c:f>
              <c:strCache>
                <c:ptCount val="22"/>
                <c:pt idx="0">
                  <c:v>2002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</c:strCache>
            </c:strRef>
          </c:cat>
          <c:val>
            <c:numRef>
              <c:f>UWV!$C$69:$X$69</c:f>
              <c:numCache>
                <c:formatCode>_ * #,##0_ ;_ * \-#,##0_ ;_ * "-"??_ ;_ @_ </c:formatCode>
                <c:ptCount val="22"/>
                <c:pt idx="0">
                  <c:v>6538</c:v>
                </c:pt>
                <c:pt idx="1">
                  <c:v>6838</c:v>
                </c:pt>
                <c:pt idx="2">
                  <c:v>7118</c:v>
                </c:pt>
                <c:pt idx="3">
                  <c:v>8226</c:v>
                </c:pt>
                <c:pt idx="4">
                  <c:v>7746</c:v>
                </c:pt>
                <c:pt idx="5">
                  <c:v>7650</c:v>
                </c:pt>
                <c:pt idx="6">
                  <c:v>7598</c:v>
                </c:pt>
                <c:pt idx="7">
                  <c:v>4744</c:v>
                </c:pt>
                <c:pt idx="8">
                  <c:v>5394</c:v>
                </c:pt>
                <c:pt idx="9">
                  <c:v>6235</c:v>
                </c:pt>
                <c:pt idx="10">
                  <c:v>7250</c:v>
                </c:pt>
                <c:pt idx="11">
                  <c:v>7739</c:v>
                </c:pt>
                <c:pt idx="12">
                  <c:v>8190</c:v>
                </c:pt>
                <c:pt idx="13">
                  <c:v>7539</c:v>
                </c:pt>
                <c:pt idx="14">
                  <c:v>7719</c:v>
                </c:pt>
                <c:pt idx="15">
                  <c:v>7583</c:v>
                </c:pt>
                <c:pt idx="16">
                  <c:v>8161</c:v>
                </c:pt>
                <c:pt idx="17">
                  <c:v>9030</c:v>
                </c:pt>
                <c:pt idx="18">
                  <c:v>8302</c:v>
                </c:pt>
                <c:pt idx="19">
                  <c:v>6203</c:v>
                </c:pt>
                <c:pt idx="20">
                  <c:v>8727</c:v>
                </c:pt>
                <c:pt idx="21">
                  <c:v>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17-4F99-8954-8876E9A9FE7A}"/>
            </c:ext>
          </c:extLst>
        </c:ser>
        <c:ser>
          <c:idx val="0"/>
          <c:order val="1"/>
          <c:tx>
            <c:strRef>
              <c:f>UWV!$A$76</c:f>
              <c:strCache>
                <c:ptCount val="1"/>
                <c:pt idx="0">
                  <c:v>Lasten Awf+Sfn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UWV!$C$64:$X$64</c:f>
              <c:strCache>
                <c:ptCount val="22"/>
                <c:pt idx="0">
                  <c:v>2002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</c:strCache>
            </c:strRef>
          </c:cat>
          <c:val>
            <c:numRef>
              <c:f>UWV!$C$76:$X$76</c:f>
              <c:numCache>
                <c:formatCode>_ * #,##0_ ;_ * \-#,##0_ ;_ * "-"??_ ;_ @_ </c:formatCode>
                <c:ptCount val="22"/>
                <c:pt idx="0">
                  <c:v>5564</c:v>
                </c:pt>
                <c:pt idx="1">
                  <c:v>6963</c:v>
                </c:pt>
                <c:pt idx="2">
                  <c:v>7573</c:v>
                </c:pt>
                <c:pt idx="3">
                  <c:v>8097</c:v>
                </c:pt>
                <c:pt idx="4">
                  <c:v>7539</c:v>
                </c:pt>
                <c:pt idx="5">
                  <c:v>6276</c:v>
                </c:pt>
                <c:pt idx="6">
                  <c:v>5704</c:v>
                </c:pt>
                <c:pt idx="7">
                  <c:v>8568</c:v>
                </c:pt>
                <c:pt idx="8">
                  <c:v>9613</c:v>
                </c:pt>
                <c:pt idx="9">
                  <c:v>9356</c:v>
                </c:pt>
                <c:pt idx="10">
                  <c:v>10545</c:v>
                </c:pt>
                <c:pt idx="11">
                  <c:v>12239</c:v>
                </c:pt>
                <c:pt idx="12">
                  <c:v>10133</c:v>
                </c:pt>
                <c:pt idx="13">
                  <c:v>9410</c:v>
                </c:pt>
                <c:pt idx="14">
                  <c:v>8440</c:v>
                </c:pt>
                <c:pt idx="15">
                  <c:v>7089</c:v>
                </c:pt>
                <c:pt idx="16">
                  <c:v>6410</c:v>
                </c:pt>
                <c:pt idx="17">
                  <c:v>6936</c:v>
                </c:pt>
                <c:pt idx="18">
                  <c:v>6226</c:v>
                </c:pt>
                <c:pt idx="19">
                  <c:v>5557</c:v>
                </c:pt>
                <c:pt idx="20">
                  <c:v>4373</c:v>
                </c:pt>
                <c:pt idx="21">
                  <c:v>5007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17-4F99-8954-8876E9A9F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731567"/>
        <c:axId val="1102732399"/>
      </c:lineChart>
      <c:catAx>
        <c:axId val="110273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02732399"/>
        <c:crosses val="autoZero"/>
        <c:auto val="1"/>
        <c:lblAlgn val="ctr"/>
        <c:lblOffset val="100"/>
        <c:tickLblSkip val="4"/>
        <c:noMultiLvlLbl val="0"/>
      </c:catAx>
      <c:valAx>
        <c:axId val="1102732399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02731567"/>
        <c:crosses val="autoZero"/>
        <c:crossBetween val="between"/>
        <c:majorUnit val="5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94306571009535E-2"/>
          <c:y val="7.2106195379255306E-2"/>
          <c:w val="0.88167396891579886"/>
          <c:h val="0.44767347256554491"/>
        </c:manualLayout>
      </c:layout>
      <c:lineChart>
        <c:grouping val="standard"/>
        <c:varyColors val="0"/>
        <c:ser>
          <c:idx val="1"/>
          <c:order val="0"/>
          <c:tx>
            <c:strRef>
              <c:f>UWV!$A$66</c:f>
              <c:strCache>
                <c:ptCount val="1"/>
                <c:pt idx="0">
                  <c:v>Baten Whk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UWV!$C$64:$Y$64</c:f>
              <c:strCache>
                <c:ptCount val="23"/>
                <c:pt idx="0">
                  <c:v>2002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024</c:v>
                </c:pt>
              </c:strCache>
            </c:strRef>
          </c:cat>
          <c:val>
            <c:numRef>
              <c:f>UWV!$C$66:$Y$66</c:f>
              <c:numCache>
                <c:formatCode>General</c:formatCode>
                <c:ptCount val="23"/>
                <c:pt idx="5" formatCode="_ * #,##0_ ;_ * \-#,##0_ ;_ * &quot;-&quot;??_ ;_ @_ ">
                  <c:v>988</c:v>
                </c:pt>
                <c:pt idx="6" formatCode="_ * #,##0_ ;_ * \-#,##0_ ;_ * &quot;-&quot;??_ ;_ @_ ">
                  <c:v>610</c:v>
                </c:pt>
                <c:pt idx="7" formatCode="_ * #,##0_ ;_ * \-#,##0_ ;_ * &quot;-&quot;??_ ;_ @_ ">
                  <c:v>381</c:v>
                </c:pt>
                <c:pt idx="8" formatCode="_ * #,##0_ ;_ * \-#,##0_ ;_ * &quot;-&quot;??_ ;_ @_ ">
                  <c:v>653</c:v>
                </c:pt>
                <c:pt idx="9" formatCode="_ * #,##0_ ;_ * \-#,##0_ ;_ * &quot;-&quot;??_ ;_ @_ ">
                  <c:v>552</c:v>
                </c:pt>
                <c:pt idx="10" formatCode="_ * #,##0_ ;_ * \-#,##0_ ;_ * &quot;-&quot;??_ ;_ @_ ">
                  <c:v>513</c:v>
                </c:pt>
                <c:pt idx="11" formatCode="_ * #,##0_ ;_ * \-#,##0_ ;_ * &quot;-&quot;??_ ;_ @_ ">
                  <c:v>637</c:v>
                </c:pt>
                <c:pt idx="12" formatCode="_ * #,##0_ ;_ * \-#,##0_ ;_ * &quot;-&quot;??_ ;_ @_ ">
                  <c:v>1482</c:v>
                </c:pt>
                <c:pt idx="13" formatCode="_ * #,##0_ ;_ * \-#,##0_ ;_ * &quot;-&quot;??_ ;_ @_ ">
                  <c:v>1701</c:v>
                </c:pt>
                <c:pt idx="14" formatCode="_ * #,##0_ ;_ * \-#,##0_ ;_ * &quot;-&quot;??_ ;_ @_ ">
                  <c:v>1688</c:v>
                </c:pt>
                <c:pt idx="15" formatCode="_ * #,##0_ ;_ * \-#,##0_ ;_ * &quot;-&quot;??_ ;_ @_ ">
                  <c:v>1608</c:v>
                </c:pt>
                <c:pt idx="16" formatCode="_ * #,##0_ ;_ * \-#,##0_ ;_ * &quot;-&quot;??_ ;_ @_ ">
                  <c:v>1750</c:v>
                </c:pt>
                <c:pt idx="17" formatCode="_ * #,##0_ ;_ * \-#,##0_ ;_ * &quot;-&quot;??_ ;_ @_ ">
                  <c:v>1855</c:v>
                </c:pt>
                <c:pt idx="18" formatCode="_ * #,##0_ ;_ * \-#,##0_ ;_ * &quot;-&quot;??_ ;_ @_ ">
                  <c:v>1958</c:v>
                </c:pt>
                <c:pt idx="19" formatCode="_ * #,##0_ ;_ * \-#,##0_ ;_ * &quot;-&quot;??_ ;_ @_ ">
                  <c:v>2127</c:v>
                </c:pt>
                <c:pt idx="20" formatCode="_ * #,##0_ ;_ * \-#,##0_ ;_ * &quot;-&quot;??_ ;_ @_ ">
                  <c:v>2453</c:v>
                </c:pt>
                <c:pt idx="21" formatCode="_ * #,##0_ ;_ * \-#,##0_ ;_ * &quot;-&quot;??_ ;_ @_ ">
                  <c:v>2516</c:v>
                </c:pt>
                <c:pt idx="22" formatCode="_ * #,##0_ ;_ * \-#,##0_ ;_ * &quot;-&quot;??_ ;_ @_ ">
                  <c:v>2323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63-4D2A-BF34-A6BB827F088E}"/>
            </c:ext>
          </c:extLst>
        </c:ser>
        <c:ser>
          <c:idx val="0"/>
          <c:order val="1"/>
          <c:tx>
            <c:strRef>
              <c:f>UWV!$A$73</c:f>
              <c:strCache>
                <c:ptCount val="1"/>
                <c:pt idx="0">
                  <c:v>Lasten Whk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UWV!$C$64:$Y$64</c:f>
              <c:strCache>
                <c:ptCount val="23"/>
                <c:pt idx="0">
                  <c:v>2002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024</c:v>
                </c:pt>
              </c:strCache>
            </c:strRef>
          </c:cat>
          <c:val>
            <c:numRef>
              <c:f>UWV!$C$73:$Y$73</c:f>
              <c:numCache>
                <c:formatCode>General</c:formatCode>
                <c:ptCount val="23"/>
                <c:pt idx="5" formatCode="_ * #,##0_ ;_ * \-#,##0_ ;_ * &quot;-&quot;??_ ;_ @_ ">
                  <c:v>228</c:v>
                </c:pt>
                <c:pt idx="6" formatCode="_ * #,##0_ ;_ * \-#,##0_ ;_ * &quot;-&quot;??_ ;_ @_ ">
                  <c:v>328</c:v>
                </c:pt>
                <c:pt idx="7" formatCode="_ * #,##0_ ;_ * \-#,##0_ ;_ * &quot;-&quot;??_ ;_ @_ ">
                  <c:v>390</c:v>
                </c:pt>
                <c:pt idx="8" formatCode="_ * #,##0_ ;_ * \-#,##0_ ;_ * &quot;-&quot;??_ ;_ @_ ">
                  <c:v>428</c:v>
                </c:pt>
                <c:pt idx="9" formatCode="_ * #,##0_ ;_ * \-#,##0_ ;_ * &quot;-&quot;??_ ;_ @_ ">
                  <c:v>415</c:v>
                </c:pt>
                <c:pt idx="10" formatCode="_ * #,##0_ ;_ * \-#,##0_ ;_ * &quot;-&quot;??_ ;_ @_ ">
                  <c:v>351</c:v>
                </c:pt>
                <c:pt idx="11" formatCode="_ * #,##0_ ;_ * \-#,##0_ ;_ * &quot;-&quot;??_ ;_ @_ ">
                  <c:v>464</c:v>
                </c:pt>
                <c:pt idx="12" formatCode="_ * #,##0_ ;_ * \-#,##0_ ;_ * &quot;-&quot;??_ ;_ @_ ">
                  <c:v>1446</c:v>
                </c:pt>
                <c:pt idx="13" formatCode="_ * #,##0_ ;_ * \-#,##0_ ;_ * &quot;-&quot;??_ ;_ @_ ">
                  <c:v>1494</c:v>
                </c:pt>
                <c:pt idx="14" formatCode="_ * #,##0_ ;_ * \-#,##0_ ;_ * &quot;-&quot;??_ ;_ @_ ">
                  <c:v>1620</c:v>
                </c:pt>
                <c:pt idx="15" formatCode="_ * #,##0_ ;_ * \-#,##0_ ;_ * &quot;-&quot;??_ ;_ @_ ">
                  <c:v>1666</c:v>
                </c:pt>
                <c:pt idx="16" formatCode="_ * #,##0_ ;_ * \-#,##0_ ;_ * &quot;-&quot;??_ ;_ @_ ">
                  <c:v>1738</c:v>
                </c:pt>
                <c:pt idx="17" formatCode="_ * #,##0_ ;_ * \-#,##0_ ;_ * &quot;-&quot;??_ ;_ @_ ">
                  <c:v>2042</c:v>
                </c:pt>
                <c:pt idx="18" formatCode="_ * #,##0_ ;_ * \-#,##0_ ;_ * &quot;-&quot;??_ ;_ @_ ">
                  <c:v>2399</c:v>
                </c:pt>
                <c:pt idx="19" formatCode="_ * #,##0_ ;_ * \-#,##0_ ;_ * &quot;-&quot;??_ ;_ @_ ">
                  <c:v>2338</c:v>
                </c:pt>
                <c:pt idx="20" formatCode="_ * #,##0_ ;_ * \-#,##0_ ;_ * &quot;-&quot;??_ ;_ @_ ">
                  <c:v>2392</c:v>
                </c:pt>
                <c:pt idx="21" formatCode="_ * #,##0_ ;_ * \-#,##0_ ;_ * &quot;-&quot;??_ ;_ @_ ">
                  <c:v>2655</c:v>
                </c:pt>
                <c:pt idx="22" formatCode="_ * #,##0_ ;_ * \-#,##0_ ;_ * &quot;-&quot;??_ ;_ @_ ">
                  <c:v>2878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63-4D2A-BF34-A6BB827F0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731567"/>
        <c:axId val="1102732399"/>
      </c:lineChart>
      <c:catAx>
        <c:axId val="110273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02732399"/>
        <c:crosses val="autoZero"/>
        <c:auto val="1"/>
        <c:lblAlgn val="ctr"/>
        <c:lblOffset val="100"/>
        <c:tickLblSkip val="4"/>
        <c:noMultiLvlLbl val="0"/>
      </c:catAx>
      <c:valAx>
        <c:axId val="1102732399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02731567"/>
        <c:crosses val="autoZero"/>
        <c:crossBetween val="between"/>
        <c:majorUnit val="5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6"/>
          </a:solidFill>
        </a:defRPr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UWV!$A$7</c:f>
              <c:strCache>
                <c:ptCount val="1"/>
                <c:pt idx="0">
                  <c:v>Aof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UWV!$C$1:$Z$1</c:f>
              <c:strCach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2025*</c:v>
                </c:pt>
              </c:strCache>
            </c:strRef>
          </c:cat>
          <c:val>
            <c:numRef>
              <c:f>UWV!$C$7:$Z$7</c:f>
              <c:numCache>
                <c:formatCode>General</c:formatCode>
                <c:ptCount val="24"/>
                <c:pt idx="0">
                  <c:v>3538</c:v>
                </c:pt>
                <c:pt idx="1">
                  <c:v>3458</c:v>
                </c:pt>
                <c:pt idx="2">
                  <c:v>3797</c:v>
                </c:pt>
                <c:pt idx="3">
                  <c:v>3162</c:v>
                </c:pt>
                <c:pt idx="4">
                  <c:v>2545</c:v>
                </c:pt>
                <c:pt idx="5">
                  <c:v>1680</c:v>
                </c:pt>
                <c:pt idx="6">
                  <c:v>1211</c:v>
                </c:pt>
                <c:pt idx="7">
                  <c:v>1590</c:v>
                </c:pt>
                <c:pt idx="8">
                  <c:v>2144</c:v>
                </c:pt>
                <c:pt idx="9">
                  <c:v>2037</c:v>
                </c:pt>
                <c:pt idx="10">
                  <c:v>2654</c:v>
                </c:pt>
                <c:pt idx="11">
                  <c:v>1498</c:v>
                </c:pt>
                <c:pt idx="12">
                  <c:v>670</c:v>
                </c:pt>
                <c:pt idx="13">
                  <c:v>842</c:v>
                </c:pt>
                <c:pt idx="14">
                  <c:v>2557</c:v>
                </c:pt>
                <c:pt idx="15">
                  <c:v>5022</c:v>
                </c:pt>
                <c:pt idx="16">
                  <c:v>7908</c:v>
                </c:pt>
                <c:pt idx="17">
                  <c:v>11413</c:v>
                </c:pt>
                <c:pt idx="18">
                  <c:v>15194</c:v>
                </c:pt>
                <c:pt idx="19">
                  <c:v>20103</c:v>
                </c:pt>
                <c:pt idx="20">
                  <c:v>24141</c:v>
                </c:pt>
                <c:pt idx="21">
                  <c:v>28175</c:v>
                </c:pt>
                <c:pt idx="22">
                  <c:v>33721</c:v>
                </c:pt>
                <c:pt idx="23">
                  <c:v>40169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5-41FA-8AB7-22AE0BEBF706}"/>
            </c:ext>
          </c:extLst>
        </c:ser>
        <c:ser>
          <c:idx val="3"/>
          <c:order val="1"/>
          <c:tx>
            <c:strRef>
              <c:f>UWV!$A$9</c:f>
              <c:strCache>
                <c:ptCount val="1"/>
                <c:pt idx="0">
                  <c:v>Whk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  <a:prstDash val="sysDot"/>
            </a:ln>
            <a:effectLst/>
          </c:spPr>
          <c:invertIfNegative val="0"/>
          <c:cat>
            <c:strRef>
              <c:f>UWV!$C$1:$Z$1</c:f>
              <c:strCach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2025*</c:v>
                </c:pt>
              </c:strCache>
            </c:strRef>
          </c:cat>
          <c:val>
            <c:numRef>
              <c:f>UWV!$C$9:$Z$9</c:f>
              <c:numCache>
                <c:formatCode>General</c:formatCode>
                <c:ptCount val="24"/>
                <c:pt idx="4">
                  <c:v>0</c:v>
                </c:pt>
                <c:pt idx="5">
                  <c:v>760</c:v>
                </c:pt>
                <c:pt idx="6">
                  <c:v>1042</c:v>
                </c:pt>
                <c:pt idx="7">
                  <c:v>1033</c:v>
                </c:pt>
                <c:pt idx="8">
                  <c:v>1258</c:v>
                </c:pt>
                <c:pt idx="9">
                  <c:v>1395</c:v>
                </c:pt>
                <c:pt idx="10">
                  <c:v>1557</c:v>
                </c:pt>
                <c:pt idx="11">
                  <c:v>1730</c:v>
                </c:pt>
                <c:pt idx="12">
                  <c:v>1766</c:v>
                </c:pt>
                <c:pt idx="13">
                  <c:v>1973</c:v>
                </c:pt>
                <c:pt idx="14">
                  <c:v>2041</c:v>
                </c:pt>
                <c:pt idx="15">
                  <c:v>1983</c:v>
                </c:pt>
                <c:pt idx="16">
                  <c:v>1995</c:v>
                </c:pt>
                <c:pt idx="17">
                  <c:v>1808</c:v>
                </c:pt>
                <c:pt idx="18">
                  <c:v>1367</c:v>
                </c:pt>
                <c:pt idx="19">
                  <c:v>1156</c:v>
                </c:pt>
                <c:pt idx="20">
                  <c:v>1217</c:v>
                </c:pt>
                <c:pt idx="21">
                  <c:v>1078</c:v>
                </c:pt>
                <c:pt idx="22">
                  <c:v>523</c:v>
                </c:pt>
                <c:pt idx="2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5-41FA-8AB7-22AE0BEBF706}"/>
            </c:ext>
          </c:extLst>
        </c:ser>
        <c:ser>
          <c:idx val="5"/>
          <c:order val="2"/>
          <c:tx>
            <c:strRef>
              <c:f>UWV!$A$13</c:f>
              <c:strCache>
                <c:ptCount val="1"/>
                <c:pt idx="0">
                  <c:v>Awf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UWV!$C$1:$Z$1</c:f>
              <c:strCach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2025*</c:v>
                </c:pt>
              </c:strCache>
            </c:strRef>
          </c:cat>
          <c:val>
            <c:numRef>
              <c:f>UWV!$C$13:$Z$13</c:f>
              <c:numCache>
                <c:formatCode>General</c:formatCode>
                <c:ptCount val="24"/>
                <c:pt idx="0">
                  <c:v>6296</c:v>
                </c:pt>
                <c:pt idx="1">
                  <c:v>6655</c:v>
                </c:pt>
                <c:pt idx="2">
                  <c:v>5964</c:v>
                </c:pt>
                <c:pt idx="3">
                  <c:v>5771</c:v>
                </c:pt>
                <c:pt idx="4">
                  <c:v>5700</c:v>
                </c:pt>
                <c:pt idx="5">
                  <c:v>7138</c:v>
                </c:pt>
                <c:pt idx="6">
                  <c:v>9167</c:v>
                </c:pt>
                <c:pt idx="7">
                  <c:v>6327</c:v>
                </c:pt>
                <c:pt idx="8">
                  <c:v>2451</c:v>
                </c:pt>
                <c:pt idx="9">
                  <c:v>-859</c:v>
                </c:pt>
                <c:pt idx="10">
                  <c:v>-3845</c:v>
                </c:pt>
                <c:pt idx="11">
                  <c:v>-8050</c:v>
                </c:pt>
                <c:pt idx="12">
                  <c:v>-10769</c:v>
                </c:pt>
                <c:pt idx="13">
                  <c:v>-13015</c:v>
                </c:pt>
                <c:pt idx="14">
                  <c:v>-14200</c:v>
                </c:pt>
                <c:pt idx="15">
                  <c:v>-13639</c:v>
                </c:pt>
                <c:pt idx="16">
                  <c:v>-12052</c:v>
                </c:pt>
                <c:pt idx="17">
                  <c:v>-9249</c:v>
                </c:pt>
                <c:pt idx="18">
                  <c:v>-7528</c:v>
                </c:pt>
                <c:pt idx="19">
                  <c:v>-6882</c:v>
                </c:pt>
                <c:pt idx="20">
                  <c:v>-2528</c:v>
                </c:pt>
                <c:pt idx="21">
                  <c:v>2014</c:v>
                </c:pt>
                <c:pt idx="22">
                  <c:v>6601</c:v>
                </c:pt>
                <c:pt idx="23">
                  <c:v>11814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5-41FA-8AB7-22AE0BEBF706}"/>
            </c:ext>
          </c:extLst>
        </c:ser>
        <c:ser>
          <c:idx val="6"/>
          <c:order val="3"/>
          <c:tx>
            <c:strRef>
              <c:f>UWV!$A$15</c:f>
              <c:strCache>
                <c:ptCount val="1"/>
                <c:pt idx="0">
                  <c:v>Ufo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  <a:prstDash val="sysDot"/>
            </a:ln>
            <a:effectLst/>
          </c:spPr>
          <c:invertIfNegative val="0"/>
          <c:cat>
            <c:strRef>
              <c:f>UWV!$C$1:$Z$1</c:f>
              <c:strCach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2025*</c:v>
                </c:pt>
              </c:strCache>
            </c:strRef>
          </c:cat>
          <c:val>
            <c:numRef>
              <c:f>UWV!$C$15:$Z$15</c:f>
              <c:numCache>
                <c:formatCode>General</c:formatCode>
                <c:ptCount val="24"/>
                <c:pt idx="0">
                  <c:v>187</c:v>
                </c:pt>
                <c:pt idx="1">
                  <c:v>187</c:v>
                </c:pt>
                <c:pt idx="2">
                  <c:v>220</c:v>
                </c:pt>
                <c:pt idx="3">
                  <c:v>249</c:v>
                </c:pt>
                <c:pt idx="4">
                  <c:v>267</c:v>
                </c:pt>
                <c:pt idx="5">
                  <c:v>250</c:v>
                </c:pt>
                <c:pt idx="6">
                  <c:v>243</c:v>
                </c:pt>
                <c:pt idx="7">
                  <c:v>144</c:v>
                </c:pt>
                <c:pt idx="8">
                  <c:v>60</c:v>
                </c:pt>
                <c:pt idx="9">
                  <c:v>-20</c:v>
                </c:pt>
                <c:pt idx="10">
                  <c:v>-121</c:v>
                </c:pt>
                <c:pt idx="11">
                  <c:v>-192</c:v>
                </c:pt>
                <c:pt idx="12">
                  <c:v>104</c:v>
                </c:pt>
                <c:pt idx="13">
                  <c:v>380</c:v>
                </c:pt>
                <c:pt idx="14">
                  <c:v>654</c:v>
                </c:pt>
                <c:pt idx="15">
                  <c:v>955</c:v>
                </c:pt>
                <c:pt idx="16">
                  <c:v>1262</c:v>
                </c:pt>
                <c:pt idx="17">
                  <c:v>1596</c:v>
                </c:pt>
                <c:pt idx="18">
                  <c:v>1916</c:v>
                </c:pt>
                <c:pt idx="19">
                  <c:v>2234</c:v>
                </c:pt>
                <c:pt idx="20">
                  <c:v>2587</c:v>
                </c:pt>
                <c:pt idx="21">
                  <c:v>3078</c:v>
                </c:pt>
                <c:pt idx="22">
                  <c:v>3636</c:v>
                </c:pt>
                <c:pt idx="23">
                  <c:v>4196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5-41FA-8AB7-22AE0BEBF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66511391"/>
        <c:axId val="1266510975"/>
      </c:barChart>
      <c:catAx>
        <c:axId val="1266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1266510975"/>
        <c:crosses val="autoZero"/>
        <c:auto val="1"/>
        <c:lblAlgn val="ctr"/>
        <c:lblOffset val="100"/>
        <c:tickLblSkip val="4"/>
        <c:noMultiLvlLbl val="0"/>
      </c:catAx>
      <c:valAx>
        <c:axId val="126651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1266511391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5.0925925925925923E-2"/>
          <c:w val="0.79019685039370091"/>
          <c:h val="0.8416746864975212"/>
        </c:manualLayout>
      </c:layout>
      <c:lineChart>
        <c:grouping val="standard"/>
        <c:varyColors val="0"/>
        <c:ser>
          <c:idx val="1"/>
          <c:order val="0"/>
          <c:tx>
            <c:strRef>
              <c:f>'Aof premie'!$B$32</c:f>
              <c:strCache>
                <c:ptCount val="1"/>
                <c:pt idx="0">
                  <c:v>Aof-premiebaten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0.19246595105438527"/>
                  <c:y val="-2.77777777777778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07-4DA4-976F-C7CE0D576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'Aof premie'!$F$20:$Q$20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'Aof premie'!$F$32:$Q$32</c:f>
              <c:numCache>
                <c:formatCode>0</c:formatCode>
                <c:ptCount val="12"/>
                <c:pt idx="0">
                  <c:v>100</c:v>
                </c:pt>
                <c:pt idx="1">
                  <c:v>109.29090551954428</c:v>
                </c:pt>
                <c:pt idx="2">
                  <c:v>126.77273620113925</c:v>
                </c:pt>
                <c:pt idx="3">
                  <c:v>137.27165586328815</c:v>
                </c:pt>
                <c:pt idx="4">
                  <c:v>148.8018071105873</c:v>
                </c:pt>
                <c:pt idx="5">
                  <c:v>160.5382046749165</c:v>
                </c:pt>
                <c:pt idx="6">
                  <c:v>172.31388725201336</c:v>
                </c:pt>
                <c:pt idx="7">
                  <c:v>188.92162639952858</c:v>
                </c:pt>
                <c:pt idx="8">
                  <c:v>188.07699862502452</c:v>
                </c:pt>
                <c:pt idx="9">
                  <c:v>215.47829503044588</c:v>
                </c:pt>
                <c:pt idx="10">
                  <c:v>245.23669220192497</c:v>
                </c:pt>
                <c:pt idx="11">
                  <c:v>261.80514633667252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07-4DA4-976F-C7CE0D576E19}"/>
            </c:ext>
          </c:extLst>
        </c:ser>
        <c:ser>
          <c:idx val="3"/>
          <c:order val="1"/>
          <c:tx>
            <c:strRef>
              <c:f>'Aof premie'!$B$34</c:f>
              <c:strCache>
                <c:ptCount val="1"/>
                <c:pt idx="0">
                  <c:v>Premiegrondslag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5.9512498023395449E-2"/>
                  <c:y val="-4.166666666666670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72647022989226"/>
                      <c:h val="0.11518518518518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307-4DA4-976F-C7CE0D576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'Aof premie'!$F$20:$Q$20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'Aof premie'!$F$34:$Q$34</c:f>
              <c:numCache>
                <c:formatCode>0</c:formatCode>
                <c:ptCount val="12"/>
                <c:pt idx="0">
                  <c:v>100</c:v>
                </c:pt>
                <c:pt idx="1">
                  <c:v>103.66225839267548</c:v>
                </c:pt>
                <c:pt idx="2">
                  <c:v>104.93387589013226</c:v>
                </c:pt>
                <c:pt idx="3">
                  <c:v>108.1383519837233</c:v>
                </c:pt>
                <c:pt idx="4">
                  <c:v>115.41200406917599</c:v>
                </c:pt>
                <c:pt idx="5">
                  <c:v>121.16846263931157</c:v>
                </c:pt>
                <c:pt idx="6">
                  <c:v>122.61019698159321</c:v>
                </c:pt>
                <c:pt idx="7">
                  <c:v>129.21212540693378</c:v>
                </c:pt>
                <c:pt idx="8">
                  <c:v>138.650571108333</c:v>
                </c:pt>
                <c:pt idx="9">
                  <c:v>151.62521006172594</c:v>
                </c:pt>
                <c:pt idx="10">
                  <c:v>163.49555966779678</c:v>
                </c:pt>
                <c:pt idx="11">
                  <c:v>172.31887475419768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07-4DA4-976F-C7CE0D576E19}"/>
            </c:ext>
          </c:extLst>
        </c:ser>
        <c:ser>
          <c:idx val="4"/>
          <c:order val="2"/>
          <c:tx>
            <c:strRef>
              <c:f>'Aof premie'!$B$35</c:f>
              <c:strCache>
                <c:ptCount val="1"/>
                <c:pt idx="0">
                  <c:v>CAO-lonen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9.3700528802792796E-2"/>
                  <c:y val="2.314814814814797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07-4DA4-976F-C7CE0D576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'Aof premie'!$F$20:$Q$20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'Aof premie'!$F$35:$Q$35</c:f>
              <c:numCache>
                <c:formatCode>0</c:formatCode>
                <c:ptCount val="12"/>
                <c:pt idx="0">
                  <c:v>100</c:v>
                </c:pt>
                <c:pt idx="1">
                  <c:v>101.43403441682601</c:v>
                </c:pt>
                <c:pt idx="2">
                  <c:v>103.25047801147228</c:v>
                </c:pt>
                <c:pt idx="3">
                  <c:v>104.68451242829829</c:v>
                </c:pt>
                <c:pt idx="4">
                  <c:v>106.78776290630975</c:v>
                </c:pt>
                <c:pt idx="5">
                  <c:v>109.46462715105163</c:v>
                </c:pt>
                <c:pt idx="6">
                  <c:v>112.61950286806884</c:v>
                </c:pt>
                <c:pt idx="7">
                  <c:v>114.98451242829827</c:v>
                </c:pt>
                <c:pt idx="8">
                  <c:v>118.70095602294455</c:v>
                </c:pt>
                <c:pt idx="9">
                  <c:v>125.90860420650095</c:v>
                </c:pt>
                <c:pt idx="10">
                  <c:v>135.70650095602295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07-4DA4-976F-C7CE0D576E19}"/>
            </c:ext>
          </c:extLst>
        </c:ser>
        <c:ser>
          <c:idx val="0"/>
          <c:order val="3"/>
          <c:tx>
            <c:strRef>
              <c:f>'Aof premie'!$B$31</c:f>
              <c:strCache>
                <c:ptCount val="1"/>
                <c:pt idx="0">
                  <c:v>Aof-premietarief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2662233621999119E-2"/>
                  <c:y val="1.851851851851860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07-4DA4-976F-C7CE0D576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'Aof premie'!$F$31:$Q$31</c:f>
              <c:numCache>
                <c:formatCode>0</c:formatCode>
                <c:ptCount val="12"/>
                <c:pt idx="0">
                  <c:v>100</c:v>
                </c:pt>
                <c:pt idx="1">
                  <c:v>106.06060606060606</c:v>
                </c:pt>
                <c:pt idx="2">
                  <c:v>118.78787878787878</c:v>
                </c:pt>
                <c:pt idx="3">
                  <c:v>124.44444444444444</c:v>
                </c:pt>
                <c:pt idx="4">
                  <c:v>126.66666666666667</c:v>
                </c:pt>
                <c:pt idx="5">
                  <c:v>130.50505050505052</c:v>
                </c:pt>
                <c:pt idx="6">
                  <c:v>136.76767676767676</c:v>
                </c:pt>
                <c:pt idx="7">
                  <c:v>142.02020202020202</c:v>
                </c:pt>
                <c:pt idx="8">
                  <c:v>136.56565656565655</c:v>
                </c:pt>
                <c:pt idx="9">
                  <c:v>138.78787878787878</c:v>
                </c:pt>
                <c:pt idx="10">
                  <c:v>147.27272727272728</c:v>
                </c:pt>
                <c:pt idx="11">
                  <c:v>149.29292929292927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307-4DA4-976F-C7CE0D576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890655"/>
        <c:axId val="1394914655"/>
      </c:lineChart>
      <c:catAx>
        <c:axId val="139489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4914655"/>
        <c:crosses val="autoZero"/>
        <c:auto val="1"/>
        <c:lblAlgn val="ctr"/>
        <c:lblOffset val="100"/>
        <c:tickLblSkip val="4"/>
        <c:noMultiLvlLbl val="0"/>
      </c:catAx>
      <c:valAx>
        <c:axId val="1394914655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accent5"/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489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5.0925925925925923E-2"/>
          <c:w val="0.79019685039370091"/>
          <c:h val="0.8416746864975212"/>
        </c:manualLayout>
      </c:layout>
      <c:lineChart>
        <c:grouping val="standard"/>
        <c:varyColors val="0"/>
        <c:ser>
          <c:idx val="1"/>
          <c:order val="0"/>
          <c:tx>
            <c:strRef>
              <c:f>'Aof premie'!$B$32</c:f>
              <c:strCache>
                <c:ptCount val="1"/>
                <c:pt idx="0">
                  <c:v>Aof-premiebaten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0.19246595105438527"/>
                  <c:y val="-2.77777777777778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6D-4350-A9EE-07235B8DA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'Aof premie'!$F$20:$Q$20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'Aof premie'!$F$32:$Q$32</c:f>
              <c:numCache>
                <c:formatCode>0</c:formatCode>
                <c:ptCount val="12"/>
                <c:pt idx="0">
                  <c:v>100</c:v>
                </c:pt>
                <c:pt idx="1">
                  <c:v>109.29090551954428</c:v>
                </c:pt>
                <c:pt idx="2">
                  <c:v>126.77273620113925</c:v>
                </c:pt>
                <c:pt idx="3">
                  <c:v>137.27165586328815</c:v>
                </c:pt>
                <c:pt idx="4">
                  <c:v>148.8018071105873</c:v>
                </c:pt>
                <c:pt idx="5">
                  <c:v>160.5382046749165</c:v>
                </c:pt>
                <c:pt idx="6">
                  <c:v>172.31388725201336</c:v>
                </c:pt>
                <c:pt idx="7">
                  <c:v>188.92162639952858</c:v>
                </c:pt>
                <c:pt idx="8">
                  <c:v>188.07699862502452</c:v>
                </c:pt>
                <c:pt idx="9">
                  <c:v>215.47829503044588</c:v>
                </c:pt>
                <c:pt idx="10">
                  <c:v>245.23669220192497</c:v>
                </c:pt>
                <c:pt idx="11">
                  <c:v>261.80514633667252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D-4350-A9EE-07235B8DA324}"/>
            </c:ext>
          </c:extLst>
        </c:ser>
        <c:ser>
          <c:idx val="3"/>
          <c:order val="1"/>
          <c:tx>
            <c:strRef>
              <c:f>'Aof premie'!$B$34</c:f>
              <c:strCache>
                <c:ptCount val="1"/>
                <c:pt idx="0">
                  <c:v>Premiegrondslag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1.0184819146683713E-3"/>
                  <c:y val="-1.73367322831049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6D-4350-A9EE-07235B8DA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'Aof premie'!$F$20:$Q$20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'Aof premie'!$F$34:$Q$34</c:f>
              <c:numCache>
                <c:formatCode>0</c:formatCode>
                <c:ptCount val="12"/>
                <c:pt idx="0">
                  <c:v>100</c:v>
                </c:pt>
                <c:pt idx="1">
                  <c:v>103.66225839267548</c:v>
                </c:pt>
                <c:pt idx="2">
                  <c:v>104.93387589013226</c:v>
                </c:pt>
                <c:pt idx="3">
                  <c:v>108.1383519837233</c:v>
                </c:pt>
                <c:pt idx="4">
                  <c:v>115.41200406917599</c:v>
                </c:pt>
                <c:pt idx="5">
                  <c:v>121.16846263931157</c:v>
                </c:pt>
                <c:pt idx="6">
                  <c:v>122.61019698159321</c:v>
                </c:pt>
                <c:pt idx="7">
                  <c:v>129.21212540693378</c:v>
                </c:pt>
                <c:pt idx="8">
                  <c:v>138.650571108333</c:v>
                </c:pt>
                <c:pt idx="9">
                  <c:v>151.62521006172594</c:v>
                </c:pt>
                <c:pt idx="10">
                  <c:v>163.49555966779678</c:v>
                </c:pt>
                <c:pt idx="11">
                  <c:v>172.31887475419768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6D-4350-A9EE-07235B8DA324}"/>
            </c:ext>
          </c:extLst>
        </c:ser>
        <c:ser>
          <c:idx val="4"/>
          <c:order val="2"/>
          <c:tx>
            <c:strRef>
              <c:f>'Aof premie'!$B$35</c:f>
              <c:strCache>
                <c:ptCount val="1"/>
                <c:pt idx="0">
                  <c:v>CAO-lonen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9.3700528802792796E-2"/>
                  <c:y val="2.314814814814797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6D-4350-A9EE-07235B8DA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'Aof premie'!$F$20:$Q$20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'Aof premie'!$F$35:$Q$35</c:f>
              <c:numCache>
                <c:formatCode>0</c:formatCode>
                <c:ptCount val="12"/>
                <c:pt idx="0">
                  <c:v>100</c:v>
                </c:pt>
                <c:pt idx="1">
                  <c:v>101.43403441682601</c:v>
                </c:pt>
                <c:pt idx="2">
                  <c:v>103.25047801147228</c:v>
                </c:pt>
                <c:pt idx="3">
                  <c:v>104.68451242829829</c:v>
                </c:pt>
                <c:pt idx="4">
                  <c:v>106.78776290630975</c:v>
                </c:pt>
                <c:pt idx="5">
                  <c:v>109.46462715105163</c:v>
                </c:pt>
                <c:pt idx="6">
                  <c:v>112.61950286806884</c:v>
                </c:pt>
                <c:pt idx="7">
                  <c:v>114.98451242829827</c:v>
                </c:pt>
                <c:pt idx="8">
                  <c:v>118.70095602294455</c:v>
                </c:pt>
                <c:pt idx="9">
                  <c:v>125.90860420650095</c:v>
                </c:pt>
                <c:pt idx="10">
                  <c:v>135.70650095602295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6D-4350-A9EE-07235B8DA324}"/>
            </c:ext>
          </c:extLst>
        </c:ser>
        <c:ser>
          <c:idx val="0"/>
          <c:order val="3"/>
          <c:tx>
            <c:strRef>
              <c:f>'Aof premie'!$B$31</c:f>
              <c:strCache>
                <c:ptCount val="1"/>
                <c:pt idx="0">
                  <c:v>Aof-premietarief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3.6300884553871733E-3"/>
                  <c:y val="2.082220348834273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6D-4350-A9EE-07235B8DA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'Aof premie'!$F$31:$Q$31</c:f>
              <c:numCache>
                <c:formatCode>0</c:formatCode>
                <c:ptCount val="12"/>
                <c:pt idx="0">
                  <c:v>100</c:v>
                </c:pt>
                <c:pt idx="1">
                  <c:v>106.06060606060606</c:v>
                </c:pt>
                <c:pt idx="2">
                  <c:v>118.78787878787878</c:v>
                </c:pt>
                <c:pt idx="3">
                  <c:v>124.44444444444444</c:v>
                </c:pt>
                <c:pt idx="4">
                  <c:v>126.66666666666667</c:v>
                </c:pt>
                <c:pt idx="5">
                  <c:v>130.50505050505052</c:v>
                </c:pt>
                <c:pt idx="6">
                  <c:v>136.76767676767676</c:v>
                </c:pt>
                <c:pt idx="7">
                  <c:v>142.02020202020202</c:v>
                </c:pt>
                <c:pt idx="8">
                  <c:v>136.56565656565655</c:v>
                </c:pt>
                <c:pt idx="9">
                  <c:v>138.78787878787878</c:v>
                </c:pt>
                <c:pt idx="10">
                  <c:v>147.27272727272728</c:v>
                </c:pt>
                <c:pt idx="11">
                  <c:v>149.29292929292927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6D-4350-A9EE-07235B8DA324}"/>
            </c:ext>
          </c:extLst>
        </c:ser>
        <c:ser>
          <c:idx val="2"/>
          <c:order val="4"/>
          <c:tx>
            <c:strRef>
              <c:f>'Aof premie'!$B$33</c:f>
              <c:strCache>
                <c:ptCount val="1"/>
                <c:pt idx="0">
                  <c:v>Aof-uitgaven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7.0627004869422583E-2"/>
                  <c:y val="-7.6331856688433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6D-4350-A9EE-07235B8DA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'Aof premie'!$F$33:$Q$33</c:f>
              <c:numCache>
                <c:formatCode>0</c:formatCode>
                <c:ptCount val="12"/>
                <c:pt idx="0">
                  <c:v>100</c:v>
                </c:pt>
                <c:pt idx="1">
                  <c:v>99.509536784741144</c:v>
                </c:pt>
                <c:pt idx="2">
                  <c:v>101.66212534059946</c:v>
                </c:pt>
                <c:pt idx="3">
                  <c:v>104.55949137148048</c:v>
                </c:pt>
                <c:pt idx="4">
                  <c:v>111.39872842870118</c:v>
                </c:pt>
                <c:pt idx="5">
                  <c:v>116.63033605812896</c:v>
                </c:pt>
                <c:pt idx="6">
                  <c:v>125.01362397820162</c:v>
                </c:pt>
                <c:pt idx="7">
                  <c:v>130.12715712988194</c:v>
                </c:pt>
                <c:pt idx="8">
                  <c:v>137.25703905540419</c:v>
                </c:pt>
                <c:pt idx="9">
                  <c:v>162.63396911898275</c:v>
                </c:pt>
                <c:pt idx="10">
                  <c:v>176.42143505903724</c:v>
                </c:pt>
                <c:pt idx="11">
                  <c:v>183.71480472297912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6D-4350-A9EE-07235B8DA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890655"/>
        <c:axId val="1394914655"/>
      </c:lineChart>
      <c:catAx>
        <c:axId val="139489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4914655"/>
        <c:crosses val="autoZero"/>
        <c:auto val="1"/>
        <c:lblAlgn val="ctr"/>
        <c:lblOffset val="100"/>
        <c:tickLblSkip val="2"/>
        <c:noMultiLvlLbl val="0"/>
      </c:catAx>
      <c:valAx>
        <c:axId val="1394914655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accent5"/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489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9625"/>
            <a:ext cx="7194551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cs typeface="Arial" panose="020B0604020202020204" pitchFamily="34" charset="0"/>
            </a:endParaRP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569546C-7260-4F27-8F71-4FAF1AC99DDC}" type="slidenum">
              <a:rPr lang="nl-NL" altLang="nl-NL" sz="120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3</a:t>
            </a:fld>
            <a:endParaRPr lang="nl-NL" altLang="nl-NL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2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0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Pm dirk in </a:t>
            </a:r>
            <a:r>
              <a:rPr lang="nl-NL" dirty="0" err="1"/>
              <a:t>rijkshuisstijlkleuren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89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 </a:t>
            </a:r>
            <a:r>
              <a:rPr lang="en-US" dirty="0" err="1"/>
              <a:t>bijwerken</a:t>
            </a:r>
            <a:r>
              <a:rPr lang="en-US" dirty="0"/>
              <a:t> tm 2025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6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Pm dirk: in </a:t>
            </a:r>
            <a:r>
              <a:rPr lang="nl-NL" dirty="0" err="1"/>
              <a:t>rijkshuisstijlkleuren</a:t>
            </a:r>
            <a:r>
              <a:rPr lang="nl-NL" dirty="0"/>
              <a:t> zetten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19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 eigen </a:t>
            </a:r>
            <a:r>
              <a:rPr lang="en-US" dirty="0" err="1"/>
              <a:t>grafiek</a:t>
            </a:r>
            <a:r>
              <a:rPr lang="en-US" dirty="0"/>
              <a:t> </a:t>
            </a:r>
            <a:r>
              <a:rPr lang="en-US" dirty="0" err="1"/>
              <a:t>toevoegen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57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 cijfers zijn indexcijfers (2014=100)</a:t>
            </a:r>
          </a:p>
          <a:p>
            <a:r>
              <a:rPr lang="nl-NL" dirty="0"/>
              <a:t>De </a:t>
            </a:r>
            <a:r>
              <a:rPr lang="nl-NL" dirty="0" err="1"/>
              <a:t>Aof</a:t>
            </a:r>
            <a:r>
              <a:rPr lang="nl-NL" dirty="0"/>
              <a:t>-uitgaven zijn sinds 2014 gestegen van 100 naar 184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1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53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9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9625"/>
            <a:ext cx="7194551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cs typeface="Arial" panose="020B0604020202020204" pitchFamily="34" charset="0"/>
            </a:endParaRP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569546C-7260-4F27-8F71-4FAF1AC99DDC}" type="slidenum">
              <a:rPr lang="nl-NL" altLang="nl-NL" sz="120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4</a:t>
            </a:fld>
            <a:endParaRPr lang="nl-NL" altLang="nl-NL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2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9625"/>
            <a:ext cx="7194551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cs typeface="Arial" panose="020B0604020202020204" pitchFamily="34" charset="0"/>
            </a:endParaRP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569546C-7260-4F27-8F71-4FAF1AC99DDC}" type="slidenum">
              <a:rPr lang="nl-NL" altLang="nl-NL" sz="120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5</a:t>
            </a:fld>
            <a:endParaRPr lang="nl-NL" altLang="nl-NL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0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Geraamde inkomsten 2025: 3,031 miljard (CPB CEP)</a:t>
            </a:r>
          </a:p>
          <a:p>
            <a:r>
              <a:rPr lang="nl-NL" dirty="0"/>
              <a:t>Geraamde uitgaven 2025: 3,040 miljard (CPB CEP)</a:t>
            </a:r>
          </a:p>
          <a:p>
            <a:r>
              <a:rPr lang="nl-NL" dirty="0"/>
              <a:t>Fondsvermogen eind 2025: 0,677 miljard (CPB CEP)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71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65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11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Geraamde</a:t>
            </a:r>
            <a:r>
              <a:rPr lang="en-US" dirty="0"/>
              <a:t> </a:t>
            </a:r>
            <a:r>
              <a:rPr lang="en-US" dirty="0" err="1"/>
              <a:t>inkomstren</a:t>
            </a:r>
            <a:r>
              <a:rPr lang="en-US" dirty="0"/>
              <a:t> 2025 26,688 </a:t>
            </a:r>
            <a:r>
              <a:rPr lang="en-US" dirty="0" err="1"/>
              <a:t>miljard</a:t>
            </a:r>
            <a:r>
              <a:rPr lang="en-US" dirty="0"/>
              <a:t> (CPB CEP)</a:t>
            </a:r>
          </a:p>
          <a:p>
            <a:r>
              <a:rPr lang="en-US" dirty="0" err="1"/>
              <a:t>Geraamde</a:t>
            </a:r>
            <a:r>
              <a:rPr lang="en-US" dirty="0"/>
              <a:t> </a:t>
            </a:r>
            <a:r>
              <a:rPr lang="en-US" dirty="0" err="1"/>
              <a:t>uitgaven</a:t>
            </a:r>
            <a:r>
              <a:rPr lang="en-US" dirty="0"/>
              <a:t> 2025 20,966 </a:t>
            </a:r>
            <a:r>
              <a:rPr lang="en-US" dirty="0" err="1"/>
              <a:t>miljard</a:t>
            </a:r>
            <a:r>
              <a:rPr lang="en-US" dirty="0"/>
              <a:t> (CPB CEP)</a:t>
            </a:r>
          </a:p>
          <a:p>
            <a:r>
              <a:rPr lang="en-US" dirty="0" err="1"/>
              <a:t>Geraamd</a:t>
            </a:r>
            <a:r>
              <a:rPr lang="en-US" dirty="0"/>
              <a:t> </a:t>
            </a:r>
            <a:r>
              <a:rPr lang="en-US" dirty="0" err="1"/>
              <a:t>fondsvermogen</a:t>
            </a:r>
            <a:r>
              <a:rPr lang="en-US" dirty="0"/>
              <a:t> </a:t>
            </a:r>
            <a:r>
              <a:rPr lang="en-US" dirty="0" err="1"/>
              <a:t>eind</a:t>
            </a:r>
            <a:r>
              <a:rPr lang="en-US" dirty="0"/>
              <a:t> 2025: 39,635 </a:t>
            </a:r>
            <a:r>
              <a:rPr lang="en-US" dirty="0" err="1"/>
              <a:t>miljard</a:t>
            </a:r>
            <a:r>
              <a:rPr lang="en-US" dirty="0"/>
              <a:t> (CPB CEP)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38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12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81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4507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4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220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83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2869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48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16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999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54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978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00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34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3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5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3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6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51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81144 w 12192000"/>
              <a:gd name="connsiteY1" fmla="*/ 1291105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81144" y="1291105"/>
                </a:lnTo>
                <a:lnTo>
                  <a:pt x="6429144" y="1281961"/>
                </a:lnTo>
                <a:cubicBezTo>
                  <a:pt x="6429144" y="900361"/>
                  <a:pt x="6420000" y="381601"/>
                  <a:pt x="6420000" y="1"/>
                </a:cubicBez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9144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82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80895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5167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4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726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5085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5268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7756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70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7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73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1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4575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52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68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1086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867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024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82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99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3392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237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087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268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84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70695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4821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42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51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9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82495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7419"/>
            <a:ext cx="12192000" cy="1682495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_Tekst_18 2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6000" y="1871999"/>
            <a:ext cx="5280000" cy="42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575733" y="1871999"/>
            <a:ext cx="5280000" cy="4248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5663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A_Teks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575734" y="1872000"/>
            <a:ext cx="11040533" cy="424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-179388">
              <a:defRPr/>
            </a:lvl2pPr>
            <a:lvl3pPr marL="360000">
              <a:defRPr/>
            </a:lvl3pPr>
            <a:lvl4pPr marL="540000">
              <a:defRPr/>
            </a:lvl4pPr>
            <a:lvl5pPr marL="720000"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80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14105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80877 w 12192000"/>
              <a:gd name="connsiteY1" fmla="*/ 1277966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80877 w 12192000"/>
              <a:gd name="connsiteY1" fmla="*/ 1277966 h 3427413"/>
              <a:gd name="connsiteX2" fmla="*/ 6420000 w 12192000"/>
              <a:gd name="connsiteY2" fmla="*/ 1269088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80877" y="1277966"/>
                </a:lnTo>
                <a:lnTo>
                  <a:pt x="6420000" y="1269088"/>
                </a:lnTo>
                <a:lnTo>
                  <a:pt x="6420000" y="1"/>
                </a:ln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_Tekst_16 2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36000" y="1872000"/>
            <a:ext cx="5280000" cy="42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5733" y="1872000"/>
            <a:ext cx="5280000" cy="42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6106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5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4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9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72000 w 12192000"/>
              <a:gd name="connsiteY1" fmla="*/ 1291105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72000 w 12192000"/>
              <a:gd name="connsiteY1" fmla="*/ 1291105 h 3427413"/>
              <a:gd name="connsiteX2" fmla="*/ 6410856 w 12192000"/>
              <a:gd name="connsiteY2" fmla="*/ 1291105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291105"/>
                </a:lnTo>
                <a:lnTo>
                  <a:pt x="6410856" y="1291105"/>
                </a:lnTo>
                <a:lnTo>
                  <a:pt x="6420000" y="1"/>
                </a:ln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6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9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89023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43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04"/>
            <a:ext cx="12192000" cy="1682495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126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758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250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41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98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88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40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8404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29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621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629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51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294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23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71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6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0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85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7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626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817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4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0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96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3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6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9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1229" cy="6858000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276287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8053"/>
              <a:gd name="connsiteY0" fmla="*/ 0 h 6858000"/>
              <a:gd name="connsiteX1" fmla="*/ 5773588 w 6108053"/>
              <a:gd name="connsiteY1" fmla="*/ 0 h 6858000"/>
              <a:gd name="connsiteX2" fmla="*/ 5773588 w 6108053"/>
              <a:gd name="connsiteY2" fmla="*/ 1276287 h 6858000"/>
              <a:gd name="connsiteX3" fmla="*/ 6108053 w 6108053"/>
              <a:gd name="connsiteY3" fmla="*/ 1240776 h 6858000"/>
              <a:gd name="connsiteX4" fmla="*/ 6099175 w 6108053"/>
              <a:gd name="connsiteY4" fmla="*/ 6858000 h 6858000"/>
              <a:gd name="connsiteX5" fmla="*/ 0 w 6108053"/>
              <a:gd name="connsiteY5" fmla="*/ 6858000 h 6858000"/>
              <a:gd name="connsiteX6" fmla="*/ 0 w 6108053"/>
              <a:gd name="connsiteY6" fmla="*/ 0 h 6858000"/>
              <a:gd name="connsiteX0" fmla="*/ 0 w 6101229"/>
              <a:gd name="connsiteY0" fmla="*/ 0 h 6858000"/>
              <a:gd name="connsiteX1" fmla="*/ 5773588 w 6101229"/>
              <a:gd name="connsiteY1" fmla="*/ 0 h 6858000"/>
              <a:gd name="connsiteX2" fmla="*/ 5773588 w 6101229"/>
              <a:gd name="connsiteY2" fmla="*/ 1276287 h 6858000"/>
              <a:gd name="connsiteX3" fmla="*/ 6101229 w 6101229"/>
              <a:gd name="connsiteY3" fmla="*/ 1274896 h 6858000"/>
              <a:gd name="connsiteX4" fmla="*/ 6099175 w 6101229"/>
              <a:gd name="connsiteY4" fmla="*/ 6858000 h 6858000"/>
              <a:gd name="connsiteX5" fmla="*/ 0 w 6101229"/>
              <a:gd name="connsiteY5" fmla="*/ 6858000 h 6858000"/>
              <a:gd name="connsiteX6" fmla="*/ 0 w 610122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229" h="6858000">
                <a:moveTo>
                  <a:pt x="0" y="0"/>
                </a:moveTo>
                <a:lnTo>
                  <a:pt x="5773588" y="0"/>
                </a:lnTo>
                <a:lnTo>
                  <a:pt x="5773588" y="1276287"/>
                </a:lnTo>
                <a:lnTo>
                  <a:pt x="6101229" y="1274896"/>
                </a:lnTo>
                <a:cubicBezTo>
                  <a:pt x="6098270" y="3147304"/>
                  <a:pt x="6102134" y="4985592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8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  <a:gd name="connsiteX0" fmla="*/ 5772000 w 12192000"/>
              <a:gd name="connsiteY0" fmla="*/ 1 h 3427413"/>
              <a:gd name="connsiteX1" fmla="*/ 5781144 w 12192000"/>
              <a:gd name="connsiteY1" fmla="*/ 1291105 h 3427413"/>
              <a:gd name="connsiteX2" fmla="*/ 6429144 w 12192000"/>
              <a:gd name="connsiteY2" fmla="*/ 1281961 h 3427413"/>
              <a:gd name="connsiteX3" fmla="*/ 6420000 w 12192000"/>
              <a:gd name="connsiteY3" fmla="*/ 1 h 3427413"/>
              <a:gd name="connsiteX4" fmla="*/ 5772000 w 12192000"/>
              <a:gd name="connsiteY4" fmla="*/ 1 h 3427413"/>
              <a:gd name="connsiteX5" fmla="*/ 0 w 12192000"/>
              <a:gd name="connsiteY5" fmla="*/ 0 h 3427413"/>
              <a:gd name="connsiteX6" fmla="*/ 12192000 w 12192000"/>
              <a:gd name="connsiteY6" fmla="*/ 0 h 3427413"/>
              <a:gd name="connsiteX7" fmla="*/ 12192000 w 12192000"/>
              <a:gd name="connsiteY7" fmla="*/ 3427413 h 3427413"/>
              <a:gd name="connsiteX8" fmla="*/ 0 w 12192000"/>
              <a:gd name="connsiteY8" fmla="*/ 3427413 h 3427413"/>
              <a:gd name="connsiteX9" fmla="*/ 0 w 12192000"/>
              <a:gd name="connsiteY9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81144" y="1291105"/>
                </a:lnTo>
                <a:lnTo>
                  <a:pt x="6429144" y="1281961"/>
                </a:lnTo>
                <a:cubicBezTo>
                  <a:pt x="6429144" y="900361"/>
                  <a:pt x="6420000" y="381601"/>
                  <a:pt x="6420000" y="1"/>
                </a:cubicBezTo>
                <a:lnTo>
                  <a:pt x="5772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-8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3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7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2100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176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00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7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02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432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57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04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8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401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07448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32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6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860" r:id="rId38"/>
    <p:sldLayoutId id="2147483861" r:id="rId39"/>
    <p:sldLayoutId id="2147483862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0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855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3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56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275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57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v.nl/imagesdxa/gedifferentieerde-premies-wga-en-ziektewet-2024_tcm94-45136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Financiering van de WIA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NL" sz="1700" dirty="0">
                <a:latin typeface="+mn-lt"/>
                <a:ea typeface="ＭＳ Ｐゴシック" pitchFamily="34" charset="-128"/>
              </a:rPr>
              <a:t>Technische Briefing voo</a:t>
            </a:r>
            <a:r>
              <a:rPr lang="nl-NL" sz="1700" dirty="0">
                <a:ea typeface="ＭＳ Ｐゴシック" pitchFamily="34" charset="-128"/>
              </a:rPr>
              <a:t>r de </a:t>
            </a:r>
            <a:br>
              <a:rPr lang="nl-NL" sz="1700" dirty="0">
                <a:ea typeface="ＭＳ Ｐゴシック" pitchFamily="34" charset="-128"/>
              </a:rPr>
            </a:br>
            <a:r>
              <a:rPr lang="nl-NL" sz="1700" dirty="0">
                <a:latin typeface="+mn-lt"/>
                <a:ea typeface="ＭＳ Ｐゴシック" pitchFamily="34" charset="-128"/>
              </a:rPr>
              <a:t>Commissie Sociale Zaken en Werkgelegenheid</a:t>
            </a:r>
          </a:p>
          <a:p>
            <a:r>
              <a:rPr lang="nl-NL" sz="1700" dirty="0">
                <a:latin typeface="+mn-lt"/>
                <a:ea typeface="ＭＳ Ｐゴシック" pitchFamily="34" charset="-128"/>
              </a:rPr>
              <a:t>Tweede Kamer der Staten Generaal</a:t>
            </a:r>
            <a:br>
              <a:rPr lang="nl-NL" sz="3200" noProof="1">
                <a:latin typeface="+mn-lt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621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B30411-1F56-8F39-67E7-C66E462E9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13200" lvl="1" indent="0">
              <a:buNone/>
            </a:pPr>
            <a:endParaRPr lang="nl-NL" sz="1600" dirty="0"/>
          </a:p>
          <a:p>
            <a:r>
              <a:rPr lang="nl-NL" sz="1800" dirty="0"/>
              <a:t>De </a:t>
            </a:r>
            <a:r>
              <a:rPr lang="nl-NL" sz="1800" dirty="0" err="1"/>
              <a:t>Aof</a:t>
            </a:r>
            <a:r>
              <a:rPr lang="nl-NL" sz="1800" dirty="0"/>
              <a:t>-</a:t>
            </a:r>
            <a:r>
              <a:rPr lang="en-US" sz="1800" dirty="0" err="1"/>
              <a:t>premie</a:t>
            </a:r>
            <a:r>
              <a:rPr lang="en-US" sz="1800" dirty="0"/>
              <a:t> </a:t>
            </a:r>
            <a:r>
              <a:rPr lang="en-US" sz="1800" dirty="0" err="1"/>
              <a:t>wordt</a:t>
            </a:r>
            <a:r>
              <a:rPr lang="en-US" sz="1800" dirty="0"/>
              <a:t> door het </a:t>
            </a:r>
            <a:r>
              <a:rPr lang="en-US" sz="1800" dirty="0" err="1"/>
              <a:t>kabinet</a:t>
            </a:r>
            <a:r>
              <a:rPr lang="en-US" sz="1800" dirty="0"/>
              <a:t> </a:t>
            </a:r>
            <a:r>
              <a:rPr lang="en-US" sz="1800" dirty="0" err="1"/>
              <a:t>vastgesteld</a:t>
            </a:r>
            <a:endParaRPr lang="en-US" sz="1800" dirty="0"/>
          </a:p>
          <a:p>
            <a:r>
              <a:rPr lang="en-US" sz="1800" dirty="0"/>
              <a:t>De </a:t>
            </a:r>
            <a:r>
              <a:rPr lang="en-US" sz="1800" dirty="0" err="1"/>
              <a:t>Aof-premie</a:t>
            </a:r>
            <a:r>
              <a:rPr lang="en-US" sz="1800" dirty="0"/>
              <a:t> </a:t>
            </a:r>
            <a:r>
              <a:rPr lang="nl-NL" sz="1800" dirty="0"/>
              <a:t>wordt </a:t>
            </a:r>
            <a:r>
              <a:rPr lang="nl-NL" sz="1800" b="1" dirty="0"/>
              <a:t>niet </a:t>
            </a:r>
            <a:r>
              <a:rPr lang="nl-NL" sz="1800" b="1" dirty="0" err="1"/>
              <a:t>lastendekkend</a:t>
            </a:r>
            <a:r>
              <a:rPr lang="nl-NL" sz="1800" b="1" dirty="0"/>
              <a:t> </a:t>
            </a:r>
            <a:r>
              <a:rPr lang="nl-NL" sz="1800" dirty="0"/>
              <a:t>vastgesteld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Het voorgenomen premietarief wordt gepubliceerd in de SZW begroting</a:t>
            </a:r>
          </a:p>
          <a:p>
            <a:r>
              <a:rPr lang="nl-NL" sz="1800" dirty="0"/>
              <a:t>Soms nog aanpassingen bij de behandeling van het Belastingplan in de Tweede Kamer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6976640" y="6214640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62EAD3-E4F5-0D12-1BD0-EB6A6CD7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7" y="943343"/>
            <a:ext cx="5411375" cy="56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96835A-C5EA-D053-A5F2-5479225D8C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inkomstenkader</a:t>
            </a:r>
            <a:r>
              <a:rPr lang="en-US" dirty="0"/>
              <a:t> </a:t>
            </a:r>
            <a:r>
              <a:rPr lang="en-US" dirty="0" err="1"/>
              <a:t>kijkt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beleidsmatige</a:t>
            </a:r>
            <a:r>
              <a:rPr lang="en-US" dirty="0"/>
              <a:t> </a:t>
            </a:r>
            <a:r>
              <a:rPr lang="en-US" dirty="0" err="1"/>
              <a:t>wijzigingen</a:t>
            </a:r>
            <a:r>
              <a:rPr lang="en-US" dirty="0"/>
              <a:t> van de </a:t>
            </a:r>
            <a:r>
              <a:rPr lang="en-US" dirty="0" err="1"/>
              <a:t>inkomsten</a:t>
            </a:r>
            <a:r>
              <a:rPr lang="en-US" dirty="0"/>
              <a:t> van de </a:t>
            </a:r>
            <a:r>
              <a:rPr lang="en-US" dirty="0" err="1"/>
              <a:t>overheid</a:t>
            </a:r>
            <a:endParaRPr lang="en-US" dirty="0"/>
          </a:p>
          <a:p>
            <a:r>
              <a:rPr lang="en-US" dirty="0" err="1"/>
              <a:t>Niet-beleidsmatige</a:t>
            </a:r>
            <a:r>
              <a:rPr lang="en-US" dirty="0"/>
              <a:t> </a:t>
            </a:r>
            <a:r>
              <a:rPr lang="en-US" dirty="0" err="1"/>
              <a:t>wijzigingen</a:t>
            </a:r>
            <a:r>
              <a:rPr lang="en-US" dirty="0"/>
              <a:t> in de </a:t>
            </a:r>
            <a:r>
              <a:rPr lang="en-US" dirty="0" err="1"/>
              <a:t>inkomsten</a:t>
            </a:r>
            <a:r>
              <a:rPr lang="en-US" dirty="0"/>
              <a:t> </a:t>
            </a:r>
            <a:r>
              <a:rPr lang="en-US" dirty="0" err="1"/>
              <a:t>lopen</a:t>
            </a:r>
            <a:r>
              <a:rPr lang="en-US" dirty="0"/>
              <a:t> in het </a:t>
            </a:r>
            <a:r>
              <a:rPr lang="en-US" dirty="0" err="1"/>
              <a:t>begrotingstekort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tijden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het </a:t>
            </a:r>
            <a:r>
              <a:rPr lang="en-US" dirty="0" err="1"/>
              <a:t>tekort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in </a:t>
            </a:r>
            <a:r>
              <a:rPr lang="en-US" dirty="0" err="1"/>
              <a:t>slechte</a:t>
            </a:r>
            <a:r>
              <a:rPr lang="en-US" dirty="0"/>
              <a:t> </a:t>
            </a:r>
            <a:r>
              <a:rPr lang="en-US" dirty="0" err="1"/>
              <a:t>tijden</a:t>
            </a:r>
            <a:r>
              <a:rPr lang="en-US" dirty="0"/>
              <a:t> mag het </a:t>
            </a:r>
            <a:r>
              <a:rPr lang="en-US" dirty="0" err="1"/>
              <a:t>tekort</a:t>
            </a:r>
            <a:r>
              <a:rPr lang="en-US" dirty="0"/>
              <a:t> </a:t>
            </a:r>
            <a:r>
              <a:rPr lang="en-US" dirty="0" err="1"/>
              <a:t>oplopen</a:t>
            </a:r>
            <a:r>
              <a:rPr lang="en-US" dirty="0"/>
              <a:t> (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stabilisatie</a:t>
            </a:r>
            <a:r>
              <a:rPr lang="en-US" dirty="0"/>
              <a:t>)</a:t>
            </a:r>
            <a:endParaRPr lang="nl-NL" sz="105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B30411-1F56-8F39-67E7-C66E462E9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13200" lvl="1" indent="0">
              <a:buNone/>
            </a:pPr>
            <a:endParaRPr lang="nl-NL" sz="1600" dirty="0"/>
          </a:p>
          <a:p>
            <a:r>
              <a:rPr lang="en-US" sz="1800" dirty="0"/>
              <a:t>De </a:t>
            </a:r>
            <a:r>
              <a:rPr lang="en-US" sz="1800" dirty="0" err="1"/>
              <a:t>Whk-premie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de </a:t>
            </a:r>
            <a:r>
              <a:rPr lang="en-US" sz="1800" dirty="0" err="1"/>
              <a:t>zorgpremies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de </a:t>
            </a:r>
            <a:r>
              <a:rPr lang="en-US" sz="1800" dirty="0" err="1"/>
              <a:t>enige</a:t>
            </a:r>
            <a:r>
              <a:rPr lang="en-US" sz="1800" dirty="0"/>
              <a:t> </a:t>
            </a:r>
            <a:r>
              <a:rPr lang="en-US" sz="1800" dirty="0" err="1"/>
              <a:t>overheidsinkomsten</a:t>
            </a:r>
            <a:r>
              <a:rPr lang="en-US" sz="1800" dirty="0"/>
              <a:t> die </a:t>
            </a:r>
            <a:r>
              <a:rPr lang="en-US" sz="1800" dirty="0" err="1"/>
              <a:t>lastendekkend</a:t>
            </a:r>
            <a:r>
              <a:rPr lang="en-US" sz="1800" dirty="0"/>
              <a:t> </a:t>
            </a:r>
            <a:r>
              <a:rPr lang="en-US" sz="1800" dirty="0" err="1"/>
              <a:t>moeten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endParaRPr lang="en-US" sz="1800" dirty="0"/>
          </a:p>
          <a:p>
            <a:r>
              <a:rPr lang="en-US" sz="1800" dirty="0" err="1"/>
              <a:t>Behalve</a:t>
            </a:r>
            <a:r>
              <a:rPr lang="en-US" sz="1800" dirty="0"/>
              <a:t> de </a:t>
            </a:r>
            <a:r>
              <a:rPr lang="en-US" sz="1800" dirty="0" err="1"/>
              <a:t>Whk-premie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de </a:t>
            </a:r>
            <a:r>
              <a:rPr lang="en-US" sz="1800" dirty="0" err="1"/>
              <a:t>nominale</a:t>
            </a:r>
            <a:r>
              <a:rPr lang="en-US" sz="1800" dirty="0"/>
              <a:t> </a:t>
            </a:r>
            <a:r>
              <a:rPr lang="en-US" sz="1800" dirty="0" err="1"/>
              <a:t>zorgpremie</a:t>
            </a:r>
            <a:r>
              <a:rPr lang="en-US" sz="1800" dirty="0"/>
              <a:t> </a:t>
            </a:r>
            <a:r>
              <a:rPr lang="en-US" sz="1800" dirty="0" err="1"/>
              <a:t>worden</a:t>
            </a:r>
            <a:r>
              <a:rPr lang="en-US" sz="1800" dirty="0"/>
              <a:t> alle </a:t>
            </a:r>
            <a:r>
              <a:rPr lang="en-US" sz="1800" dirty="0" err="1"/>
              <a:t>premie</a:t>
            </a:r>
            <a:r>
              <a:rPr lang="en-US" sz="1800" dirty="0"/>
              <a:t>-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belastingtarieven</a:t>
            </a:r>
            <a:r>
              <a:rPr lang="en-US" sz="1800" dirty="0"/>
              <a:t> door het </a:t>
            </a:r>
            <a:r>
              <a:rPr lang="en-US" sz="1800" dirty="0" err="1"/>
              <a:t>kabinet</a:t>
            </a:r>
            <a:r>
              <a:rPr lang="en-US" sz="1800" dirty="0"/>
              <a:t> </a:t>
            </a:r>
            <a:r>
              <a:rPr lang="en-US" sz="1800" dirty="0" err="1"/>
              <a:t>vastgesteld</a:t>
            </a:r>
            <a:endParaRPr lang="en-US" sz="1800" dirty="0"/>
          </a:p>
          <a:p>
            <a:r>
              <a:rPr lang="en-US" sz="1800" dirty="0" err="1"/>
              <a:t>Voor</a:t>
            </a:r>
            <a:r>
              <a:rPr lang="en-US" sz="1800" dirty="0"/>
              <a:t> alle </a:t>
            </a:r>
            <a:r>
              <a:rPr lang="en-US" sz="1800" dirty="0" err="1"/>
              <a:t>inkomsten</a:t>
            </a:r>
            <a:r>
              <a:rPr lang="en-US" sz="1800" dirty="0"/>
              <a:t> </a:t>
            </a:r>
            <a:r>
              <a:rPr lang="en-US" sz="1800" dirty="0" err="1"/>
              <a:t>geldt</a:t>
            </a:r>
            <a:r>
              <a:rPr lang="en-US" sz="1800" dirty="0"/>
              <a:t> </a:t>
            </a:r>
            <a:r>
              <a:rPr lang="en-US" sz="1800" dirty="0" err="1"/>
              <a:t>sinds</a:t>
            </a:r>
            <a:r>
              <a:rPr lang="en-US" sz="1800" dirty="0"/>
              <a:t> 1994 het </a:t>
            </a:r>
            <a:r>
              <a:rPr lang="en-US" sz="1800" dirty="0" err="1"/>
              <a:t>inkomstenkader</a:t>
            </a:r>
            <a:endParaRPr lang="en-US" sz="1800" dirty="0"/>
          </a:p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1506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91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B30411-1F56-8F39-67E7-C66E462E9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000" dirty="0"/>
              <a:t>De </a:t>
            </a:r>
            <a:r>
              <a:rPr lang="en-US" sz="2000" dirty="0" err="1"/>
              <a:t>spelregels</a:t>
            </a:r>
            <a:r>
              <a:rPr lang="en-US" sz="2000" dirty="0"/>
              <a:t> van het </a:t>
            </a:r>
            <a:r>
              <a:rPr lang="en-US" sz="2000" dirty="0" err="1"/>
              <a:t>inkomstenkader</a:t>
            </a:r>
            <a:endParaRPr lang="en-US" sz="2000" dirty="0"/>
          </a:p>
          <a:p>
            <a:pPr lvl="1"/>
            <a:r>
              <a:rPr lang="nl-NL" dirty="0"/>
              <a:t>Bij de start van het kabinet wordt de gewenste lastenverlichting of lastenverzwaring voor de komende vier jaar afgesproken</a:t>
            </a:r>
          </a:p>
          <a:p>
            <a:pPr lvl="1"/>
            <a:r>
              <a:rPr lang="nl-NL" dirty="0"/>
              <a:t>Tijdens de kabinetsperiode moet een nieuwe gewenste lastenverzwaring dus worden gecompenseerd door een lastenverlichting (en </a:t>
            </a:r>
            <a:r>
              <a:rPr lang="nl-NL" dirty="0" err="1"/>
              <a:t>vice</a:t>
            </a:r>
            <a:r>
              <a:rPr lang="nl-NL" dirty="0"/>
              <a:t>-versa)</a:t>
            </a:r>
          </a:p>
          <a:p>
            <a:pPr lvl="1"/>
            <a:r>
              <a:rPr lang="nl-NL" dirty="0"/>
              <a:t>Binnen het inkomstenkader wordt onderscheid gemaakt tussen de lasten voor burgers en de lasten voor bedrijven</a:t>
            </a:r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1506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7AF170-2888-84BB-315A-0BFA1BD3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69" y="1526536"/>
            <a:ext cx="5686579" cy="35677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6F909C-E96F-ADC6-A7E7-DAA12A1C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783" y="5331464"/>
            <a:ext cx="3405609" cy="1196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6402621-88D7-26F0-B1FE-73177AC69130}"/>
              </a:ext>
            </a:extLst>
          </p:cNvPr>
          <p:cNvCxnSpPr>
            <a:cxnSpLocks/>
          </p:cNvCxnSpPr>
          <p:nvPr/>
        </p:nvCxnSpPr>
        <p:spPr>
          <a:xfrm>
            <a:off x="6996777" y="3995999"/>
            <a:ext cx="1436023" cy="1662339"/>
          </a:xfrm>
          <a:prstGeom prst="straightConnector1">
            <a:avLst/>
          </a:prstGeom>
          <a:ln>
            <a:solidFill>
              <a:srgbClr val="A90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8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De sociale fondsen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52A3B1BC-B672-F476-3893-8F08408BFF7C}"/>
              </a:ext>
            </a:extLst>
          </p:cNvPr>
          <p:cNvSpPr/>
          <p:nvPr/>
        </p:nvSpPr>
        <p:spPr>
          <a:xfrm>
            <a:off x="9100579" y="2321229"/>
            <a:ext cx="1042881" cy="72008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AFJ</a:t>
            </a:r>
            <a:endParaRPr lang="nl-NL" sz="1600" b="1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25A9D817-E4CE-B2B9-7B5A-F8775660C545}"/>
              </a:ext>
            </a:extLst>
          </p:cNvPr>
          <p:cNvSpPr/>
          <p:nvPr/>
        </p:nvSpPr>
        <p:spPr>
          <a:xfrm>
            <a:off x="2967694" y="2321229"/>
            <a:ext cx="987617" cy="72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Whk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6ED8021-AB28-B18C-F977-53C289D2AC49}"/>
              </a:ext>
            </a:extLst>
          </p:cNvPr>
          <p:cNvSpPr/>
          <p:nvPr/>
        </p:nvSpPr>
        <p:spPr>
          <a:xfrm>
            <a:off x="1908772" y="2321229"/>
            <a:ext cx="898866" cy="72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Aof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62E0A8E-2A83-7BC6-D602-198402B6EEAE}"/>
              </a:ext>
            </a:extLst>
          </p:cNvPr>
          <p:cNvSpPr/>
          <p:nvPr/>
        </p:nvSpPr>
        <p:spPr>
          <a:xfrm>
            <a:off x="5269011" y="2322023"/>
            <a:ext cx="973680" cy="72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AWf</a:t>
            </a:r>
            <a:endParaRPr lang="nl-NL" sz="1600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72A092D-E3BF-F1C1-8E2F-97E50CA13C73}"/>
              </a:ext>
            </a:extLst>
          </p:cNvPr>
          <p:cNvSpPr/>
          <p:nvPr/>
        </p:nvSpPr>
        <p:spPr>
          <a:xfrm>
            <a:off x="6402748" y="2322023"/>
            <a:ext cx="951194" cy="72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Ufo</a:t>
            </a:r>
            <a:endParaRPr lang="nl-NL" sz="1600" b="1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24C7CE8-0750-EA84-9099-68BB27E2F23E}"/>
              </a:ext>
            </a:extLst>
          </p:cNvPr>
          <p:cNvSpPr/>
          <p:nvPr/>
        </p:nvSpPr>
        <p:spPr>
          <a:xfrm>
            <a:off x="7782304" y="2322023"/>
            <a:ext cx="1042881" cy="72008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Tf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1F7C4C4-5B5D-8F14-6F53-F2CD29A3D168}"/>
              </a:ext>
            </a:extLst>
          </p:cNvPr>
          <p:cNvSpPr/>
          <p:nvPr/>
        </p:nvSpPr>
        <p:spPr>
          <a:xfrm>
            <a:off x="9219140" y="5170345"/>
            <a:ext cx="755824" cy="72008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42145F"/>
                </a:solidFill>
              </a:rPr>
              <a:t>Wa-jong</a:t>
            </a:r>
            <a:endParaRPr lang="nl-NL" sz="1050" dirty="0">
              <a:solidFill>
                <a:srgbClr val="42145F"/>
              </a:solidFill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8AF7146-CC1A-3874-AB2D-706C2922563A}"/>
              </a:ext>
            </a:extLst>
          </p:cNvPr>
          <p:cNvSpPr/>
          <p:nvPr/>
        </p:nvSpPr>
        <p:spPr>
          <a:xfrm>
            <a:off x="1918515" y="5170345"/>
            <a:ext cx="755824" cy="72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WAZ</a:t>
            </a:r>
            <a:endParaRPr lang="nl-NL" sz="11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6095DC5-B1B3-61B1-0F43-543513276149}"/>
              </a:ext>
            </a:extLst>
          </p:cNvPr>
          <p:cNvSpPr/>
          <p:nvPr/>
        </p:nvSpPr>
        <p:spPr>
          <a:xfrm>
            <a:off x="2807638" y="5179076"/>
            <a:ext cx="755824" cy="7200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WIA</a:t>
            </a:r>
            <a:endParaRPr lang="nl-NL" sz="1100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E474668B-7088-468A-CEC6-B2443B3E5F94}"/>
              </a:ext>
            </a:extLst>
          </p:cNvPr>
          <p:cNvSpPr/>
          <p:nvPr/>
        </p:nvSpPr>
        <p:spPr>
          <a:xfrm>
            <a:off x="3735332" y="5179076"/>
            <a:ext cx="755824" cy="72008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WAO</a:t>
            </a:r>
            <a:endParaRPr lang="nl-NL" sz="110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78B848E-1AD8-AC93-9BC0-3E74C23A7766}"/>
              </a:ext>
            </a:extLst>
          </p:cNvPr>
          <p:cNvSpPr/>
          <p:nvPr/>
        </p:nvSpPr>
        <p:spPr>
          <a:xfrm>
            <a:off x="4731043" y="5170345"/>
            <a:ext cx="755824" cy="72008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ZW</a:t>
            </a:r>
            <a:endParaRPr lang="nl-NL" sz="110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E2D3C6-0C91-2C71-05DB-F7DC4E56E482}"/>
              </a:ext>
            </a:extLst>
          </p:cNvPr>
          <p:cNvSpPr/>
          <p:nvPr/>
        </p:nvSpPr>
        <p:spPr>
          <a:xfrm>
            <a:off x="5637306" y="5170345"/>
            <a:ext cx="755824" cy="72008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WW</a:t>
            </a:r>
            <a:endParaRPr lang="nl-NL" sz="110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12EF9F26-69FD-C117-9370-E9BE0154090C}"/>
              </a:ext>
            </a:extLst>
          </p:cNvPr>
          <p:cNvSpPr/>
          <p:nvPr/>
        </p:nvSpPr>
        <p:spPr>
          <a:xfrm>
            <a:off x="6553838" y="5170345"/>
            <a:ext cx="755824" cy="72008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WAZO</a:t>
            </a:r>
            <a:endParaRPr lang="nl-NL" sz="800" dirty="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01A5174-6A7C-9192-E55F-2294404D384D}"/>
              </a:ext>
            </a:extLst>
          </p:cNvPr>
          <p:cNvSpPr/>
          <p:nvPr/>
        </p:nvSpPr>
        <p:spPr>
          <a:xfrm>
            <a:off x="7470370" y="5170345"/>
            <a:ext cx="755824" cy="72008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TW</a:t>
            </a:r>
            <a:endParaRPr lang="nl-NL" sz="1050" dirty="0">
              <a:solidFill>
                <a:schemeClr val="tx1"/>
              </a:solidFill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8343A535-0DA6-E7E4-8BBA-B1439F71D3C1}"/>
              </a:ext>
            </a:extLst>
          </p:cNvPr>
          <p:cNvSpPr/>
          <p:nvPr/>
        </p:nvSpPr>
        <p:spPr>
          <a:xfrm>
            <a:off x="8344755" y="5179076"/>
            <a:ext cx="755824" cy="72008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IOW</a:t>
            </a:r>
            <a:endParaRPr lang="nl-NL" sz="1050" dirty="0">
              <a:solidFill>
                <a:schemeClr val="tx1"/>
              </a:solidFill>
            </a:endParaRP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C311213-1337-A1A0-20FE-9FC9F308151D}"/>
              </a:ext>
            </a:extLst>
          </p:cNvPr>
          <p:cNvCxnSpPr>
            <a:cxnSpLocks/>
            <a:stCxn id="2" idx="4"/>
            <a:endCxn id="12" idx="0"/>
          </p:cNvCxnSpPr>
          <p:nvPr/>
        </p:nvCxnSpPr>
        <p:spPr>
          <a:xfrm flipH="1">
            <a:off x="9597052" y="3041309"/>
            <a:ext cx="24968" cy="21290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0F141ED-18E3-A958-5DC1-6ECB91084840}"/>
              </a:ext>
            </a:extLst>
          </p:cNvPr>
          <p:cNvCxnSpPr>
            <a:cxnSpLocks/>
            <a:stCxn id="6" idx="4"/>
            <a:endCxn id="14" idx="0"/>
          </p:cNvCxnSpPr>
          <p:nvPr/>
        </p:nvCxnSpPr>
        <p:spPr>
          <a:xfrm flipH="1">
            <a:off x="3185550" y="3041309"/>
            <a:ext cx="275953" cy="213776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2DBF8F9-26B7-70B9-3F72-EBD9BF492C25}"/>
              </a:ext>
            </a:extLst>
          </p:cNvPr>
          <p:cNvCxnSpPr>
            <a:cxnSpLocks/>
            <a:stCxn id="6" idx="4"/>
            <a:endCxn id="16" idx="0"/>
          </p:cNvCxnSpPr>
          <p:nvPr/>
        </p:nvCxnSpPr>
        <p:spPr>
          <a:xfrm>
            <a:off x="3461503" y="3041309"/>
            <a:ext cx="1647452" cy="21290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146BF42-2D28-2671-3301-62730BE25628}"/>
              </a:ext>
            </a:extLst>
          </p:cNvPr>
          <p:cNvCxnSpPr>
            <a:cxnSpLocks/>
            <a:stCxn id="8" idx="4"/>
            <a:endCxn id="16" idx="0"/>
          </p:cNvCxnSpPr>
          <p:nvPr/>
        </p:nvCxnSpPr>
        <p:spPr>
          <a:xfrm>
            <a:off x="2358205" y="3041309"/>
            <a:ext cx="2750750" cy="21290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D8DBE801-5EAC-6429-1451-11D121F3F632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>
            <a:off x="2358205" y="3041309"/>
            <a:ext cx="1755039" cy="213776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004B2E9-5ED7-D7E4-B40C-3AC59BCF7C67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2358205" y="3041309"/>
            <a:ext cx="827345" cy="213776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78085B95-1823-7FCF-2B2B-E032C23727F7}"/>
              </a:ext>
            </a:extLst>
          </p:cNvPr>
          <p:cNvCxnSpPr>
            <a:cxnSpLocks/>
            <a:stCxn id="8" idx="4"/>
            <a:endCxn id="13" idx="0"/>
          </p:cNvCxnSpPr>
          <p:nvPr/>
        </p:nvCxnSpPr>
        <p:spPr>
          <a:xfrm flipH="1">
            <a:off x="2296427" y="3041309"/>
            <a:ext cx="61778" cy="21290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77A23448-223F-2D81-B71B-1762062821D2}"/>
              </a:ext>
            </a:extLst>
          </p:cNvPr>
          <p:cNvCxnSpPr>
            <a:cxnSpLocks/>
            <a:stCxn id="8" idx="4"/>
            <a:endCxn id="18" idx="0"/>
          </p:cNvCxnSpPr>
          <p:nvPr/>
        </p:nvCxnSpPr>
        <p:spPr>
          <a:xfrm>
            <a:off x="2358205" y="3041309"/>
            <a:ext cx="4573545" cy="21290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BA8ABC47-4171-16F5-08A6-F9A950E49E63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5108955" y="3042103"/>
            <a:ext cx="646896" cy="21282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DBE6A5EA-3C7D-4AD6-51AE-7EC1203631B6}"/>
              </a:ext>
            </a:extLst>
          </p:cNvPr>
          <p:cNvCxnSpPr>
            <a:cxnSpLocks/>
            <a:stCxn id="9" idx="4"/>
            <a:endCxn id="17" idx="0"/>
          </p:cNvCxnSpPr>
          <p:nvPr/>
        </p:nvCxnSpPr>
        <p:spPr>
          <a:xfrm>
            <a:off x="5755851" y="3042103"/>
            <a:ext cx="259367" cy="21282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9381C6D6-FB70-6A38-7D09-05C5C2C74871}"/>
              </a:ext>
            </a:extLst>
          </p:cNvPr>
          <p:cNvCxnSpPr>
            <a:cxnSpLocks/>
            <a:stCxn id="10" idx="4"/>
            <a:endCxn id="16" idx="0"/>
          </p:cNvCxnSpPr>
          <p:nvPr/>
        </p:nvCxnSpPr>
        <p:spPr>
          <a:xfrm flipH="1">
            <a:off x="5108955" y="3042103"/>
            <a:ext cx="1769390" cy="21282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6863647E-D513-B38E-CDB8-692CCC3E008D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6015218" y="3042103"/>
            <a:ext cx="863127" cy="21282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9D8ABF1-BBDE-80CC-20C3-B5A5E30E1467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 flipH="1">
            <a:off x="7848282" y="3042103"/>
            <a:ext cx="455463" cy="21282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67A316FE-1F20-618F-4580-FDF57A12F2A0}"/>
              </a:ext>
            </a:extLst>
          </p:cNvPr>
          <p:cNvCxnSpPr>
            <a:cxnSpLocks/>
            <a:stCxn id="11" idx="4"/>
            <a:endCxn id="20" idx="0"/>
          </p:cNvCxnSpPr>
          <p:nvPr/>
        </p:nvCxnSpPr>
        <p:spPr>
          <a:xfrm>
            <a:off x="8303745" y="3042103"/>
            <a:ext cx="418922" cy="21369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1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 De sociale fondsen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542602" y="2090660"/>
            <a:ext cx="5280000" cy="4248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Premies worden vastgesteld door het Kabinet </a:t>
            </a:r>
          </a:p>
          <a:p>
            <a:pPr marL="598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behalve de </a:t>
            </a:r>
            <a:r>
              <a:rPr lang="nl-NL" sz="1400" dirty="0" err="1"/>
              <a:t>Whk</a:t>
            </a:r>
            <a:r>
              <a:rPr lang="nl-NL" sz="1400" dirty="0"/>
              <a:t>-premie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Premies vallen onder het inkomstenkader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De premie hangt niet af van de verwachte uitgaven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saldo van de fondsen is onderdeel van het EMU-saldo</a:t>
            </a:r>
          </a:p>
          <a:p>
            <a:pPr marL="465750" lvl="1" indent="-285750"/>
            <a:endParaRPr lang="nl-NL" sz="1800" dirty="0"/>
          </a:p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61D82F-29F0-2DBA-5CC7-B30FEF3613CC}"/>
              </a:ext>
            </a:extLst>
          </p:cNvPr>
          <p:cNvSpPr txBox="1"/>
          <p:nvPr/>
        </p:nvSpPr>
        <p:spPr>
          <a:xfrm>
            <a:off x="8649607" y="6061661"/>
            <a:ext cx="2221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</a:t>
            </a:r>
            <a:r>
              <a:rPr lang="en-US" sz="1200" dirty="0" err="1"/>
              <a:t>procent</a:t>
            </a:r>
            <a:r>
              <a:rPr lang="en-US" sz="1200" dirty="0"/>
              <a:t> </a:t>
            </a:r>
            <a:r>
              <a:rPr lang="en-US" sz="1200" dirty="0" err="1"/>
              <a:t>bbp</a:t>
            </a:r>
            <a:r>
              <a:rPr lang="en-US" sz="1200" dirty="0"/>
              <a:t>, </a:t>
            </a:r>
            <a:r>
              <a:rPr lang="en-US" sz="1200" dirty="0" err="1"/>
              <a:t>bron</a:t>
            </a:r>
            <a:r>
              <a:rPr lang="en-US" sz="1200" dirty="0"/>
              <a:t>: CPB</a:t>
            </a:r>
            <a:endParaRPr lang="nl-NL" dirty="0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D0DCC985-B2C4-50EC-07C6-BC6D0213A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423788"/>
              </p:ext>
            </p:extLst>
          </p:nvPr>
        </p:nvGraphicFramePr>
        <p:xfrm>
          <a:off x="6549656" y="1526536"/>
          <a:ext cx="5178056" cy="453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78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De fondsen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9751EC-9278-5B5F-00E7-62859AD0A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err="1"/>
              <a:t>Bij</a:t>
            </a:r>
            <a:r>
              <a:rPr lang="en-US" sz="2000" dirty="0"/>
              <a:t> de </a:t>
            </a:r>
            <a:r>
              <a:rPr lang="en-US" sz="2000" dirty="0" err="1"/>
              <a:t>werkloosheidsfondsen</a:t>
            </a:r>
            <a:r>
              <a:rPr lang="en-US" sz="2000" dirty="0"/>
              <a:t> </a:t>
            </a:r>
            <a:r>
              <a:rPr lang="en-US" sz="2000" dirty="0" err="1"/>
              <a:t>hangen</a:t>
            </a:r>
            <a:r>
              <a:rPr lang="en-US" sz="2000" dirty="0"/>
              <a:t> </a:t>
            </a:r>
            <a:r>
              <a:rPr lang="en-US" sz="2000" dirty="0" err="1"/>
              <a:t>uitgaven</a:t>
            </a:r>
            <a:r>
              <a:rPr lang="en-US" sz="2000" dirty="0"/>
              <a:t> </a:t>
            </a:r>
            <a:r>
              <a:rPr lang="en-US" sz="2000" dirty="0" err="1"/>
              <a:t>sterk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van </a:t>
            </a:r>
            <a:r>
              <a:rPr lang="en-US" sz="2000" dirty="0" err="1"/>
              <a:t>conjunctuur</a:t>
            </a:r>
            <a:r>
              <a:rPr lang="en-US" sz="2000" dirty="0"/>
              <a:t>. </a:t>
            </a:r>
            <a:r>
              <a:rPr lang="en-US" sz="2000" dirty="0" err="1"/>
              <a:t>Sinds</a:t>
            </a:r>
            <a:r>
              <a:rPr lang="en-US" sz="2000" dirty="0"/>
              <a:t> 2017 </a:t>
            </a:r>
            <a:r>
              <a:rPr lang="en-US" sz="2000" dirty="0" err="1"/>
              <a:t>zijn</a:t>
            </a:r>
            <a:r>
              <a:rPr lang="en-US" sz="2000" dirty="0"/>
              <a:t> de </a:t>
            </a:r>
            <a:r>
              <a:rPr lang="en-US" sz="2000" dirty="0" err="1"/>
              <a:t>premie-inkomsten</a:t>
            </a:r>
            <a:r>
              <a:rPr lang="en-US" sz="2000" dirty="0"/>
              <a:t> </a:t>
            </a:r>
            <a:r>
              <a:rPr lang="en-US" sz="2000" dirty="0" err="1"/>
              <a:t>hoger</a:t>
            </a:r>
            <a:r>
              <a:rPr lang="en-US" sz="2000" dirty="0"/>
              <a:t> dan de </a:t>
            </a:r>
            <a:r>
              <a:rPr lang="en-US" sz="2000" dirty="0" err="1"/>
              <a:t>jaarlijkse</a:t>
            </a:r>
            <a:r>
              <a:rPr lang="en-US" sz="2000" dirty="0"/>
              <a:t> </a:t>
            </a:r>
            <a:r>
              <a:rPr lang="en-US" sz="2000" dirty="0" err="1"/>
              <a:t>uitgaven</a:t>
            </a:r>
            <a:endParaRPr lang="en-US" sz="2000" dirty="0"/>
          </a:p>
          <a:p>
            <a:r>
              <a:rPr lang="en-US" sz="2000" dirty="0" err="1"/>
              <a:t>Bij</a:t>
            </a:r>
            <a:r>
              <a:rPr lang="en-US" sz="2000" dirty="0"/>
              <a:t> het </a:t>
            </a:r>
            <a:r>
              <a:rPr lang="en-US" sz="2000" dirty="0" err="1"/>
              <a:t>Aof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de </a:t>
            </a:r>
            <a:r>
              <a:rPr lang="en-US" sz="2000" dirty="0" err="1"/>
              <a:t>inkomsten</a:t>
            </a:r>
            <a:r>
              <a:rPr lang="en-US" sz="2000" dirty="0"/>
              <a:t> </a:t>
            </a:r>
            <a:r>
              <a:rPr lang="en-US" sz="2000" dirty="0" err="1"/>
              <a:t>sinds</a:t>
            </a:r>
            <a:r>
              <a:rPr lang="en-US" sz="2000" dirty="0"/>
              <a:t> 2015 </a:t>
            </a:r>
            <a:r>
              <a:rPr lang="en-US" sz="2000" dirty="0" err="1"/>
              <a:t>hoger</a:t>
            </a:r>
            <a:r>
              <a:rPr lang="en-US" sz="2000" dirty="0"/>
              <a:t> dan de </a:t>
            </a:r>
            <a:r>
              <a:rPr lang="en-US" sz="2000" dirty="0" err="1"/>
              <a:t>jaarlijkse</a:t>
            </a:r>
            <a:r>
              <a:rPr lang="en-US" sz="2000" dirty="0"/>
              <a:t> </a:t>
            </a:r>
            <a:r>
              <a:rPr lang="en-US" sz="2000" dirty="0" err="1"/>
              <a:t>uitgaven</a:t>
            </a:r>
            <a:endParaRPr lang="en-US" sz="2000" dirty="0"/>
          </a:p>
          <a:p>
            <a:r>
              <a:rPr lang="en-US" sz="2000" dirty="0" err="1"/>
              <a:t>Bij</a:t>
            </a:r>
            <a:r>
              <a:rPr lang="en-US" sz="2000" dirty="0"/>
              <a:t> de </a:t>
            </a:r>
            <a:r>
              <a:rPr lang="en-US" sz="2000" dirty="0" err="1"/>
              <a:t>Whk</a:t>
            </a:r>
            <a:r>
              <a:rPr lang="en-US" sz="2000" dirty="0"/>
              <a:t> </a:t>
            </a:r>
            <a:r>
              <a:rPr lang="en-US" sz="2000" dirty="0" err="1"/>
              <a:t>dekken</a:t>
            </a:r>
            <a:r>
              <a:rPr lang="en-US" sz="2000" dirty="0"/>
              <a:t> de </a:t>
            </a:r>
            <a:r>
              <a:rPr lang="en-US" sz="2000" dirty="0" err="1"/>
              <a:t>premies</a:t>
            </a:r>
            <a:r>
              <a:rPr lang="en-US" sz="2000" dirty="0"/>
              <a:t> </a:t>
            </a:r>
            <a:r>
              <a:rPr lang="en-US" sz="2000" dirty="0" err="1"/>
              <a:t>logischerwijs</a:t>
            </a:r>
            <a:r>
              <a:rPr lang="en-US" sz="2000" dirty="0"/>
              <a:t> de </a:t>
            </a:r>
            <a:r>
              <a:rPr lang="en-US" sz="2000" dirty="0" err="1"/>
              <a:t>uitgaven</a:t>
            </a:r>
            <a:r>
              <a:rPr lang="en-US" sz="2000" dirty="0"/>
              <a:t> (</a:t>
            </a:r>
            <a:r>
              <a:rPr lang="en-US" sz="2000" dirty="0" err="1"/>
              <a:t>premie</a:t>
            </a:r>
            <a:r>
              <a:rPr lang="en-US" sz="2000" dirty="0"/>
              <a:t>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lastendekkend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)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959680"/>
              </p:ext>
            </p:extLst>
          </p:nvPr>
        </p:nvGraphicFramePr>
        <p:xfrm>
          <a:off x="7002584" y="2289734"/>
          <a:ext cx="4730505" cy="242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47818"/>
              </p:ext>
            </p:extLst>
          </p:nvPr>
        </p:nvGraphicFramePr>
        <p:xfrm>
          <a:off x="7002585" y="832758"/>
          <a:ext cx="4820992" cy="161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CF1282EF-D3CC-4D7C-A5FE-28DF6CDD1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746137"/>
              </p:ext>
            </p:extLst>
          </p:nvPr>
        </p:nvGraphicFramePr>
        <p:xfrm>
          <a:off x="7002583" y="4714045"/>
          <a:ext cx="4730506" cy="12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485C4255-9EDE-F90B-1220-49FB7AB4D206}"/>
              </a:ext>
            </a:extLst>
          </p:cNvPr>
          <p:cNvSpPr txBox="1"/>
          <p:nvPr/>
        </p:nvSpPr>
        <p:spPr>
          <a:xfrm>
            <a:off x="7242890" y="6025242"/>
            <a:ext cx="4373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6"/>
                </a:solidFill>
              </a:rPr>
              <a:t>Inkomsten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en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uitgaven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fondsen</a:t>
            </a:r>
            <a:r>
              <a:rPr lang="en-US" sz="1400" dirty="0">
                <a:solidFill>
                  <a:schemeClr val="accent6"/>
                </a:solidFill>
              </a:rPr>
              <a:t> (</a:t>
            </a:r>
            <a:r>
              <a:rPr lang="en-US" sz="1400" dirty="0" err="1">
                <a:solidFill>
                  <a:schemeClr val="accent6"/>
                </a:solidFill>
              </a:rPr>
              <a:t>miljard</a:t>
            </a:r>
            <a:r>
              <a:rPr lang="en-US" sz="1400" dirty="0">
                <a:solidFill>
                  <a:schemeClr val="accent6"/>
                </a:solidFill>
              </a:rPr>
              <a:t> euro)</a:t>
            </a:r>
            <a:endParaRPr lang="nl-NL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2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De fondsen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3FDEC4-168C-02DD-E51F-6E4808DD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jaar</a:t>
            </a:r>
            <a:r>
              <a:rPr lang="en-US" sz="2000" dirty="0"/>
              <a:t> met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inkomsten</a:t>
            </a:r>
            <a:r>
              <a:rPr lang="en-US" sz="2000" dirty="0"/>
              <a:t> dan </a:t>
            </a:r>
            <a:r>
              <a:rPr lang="en-US" sz="2000" dirty="0" err="1"/>
              <a:t>uitgaven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fonds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positief</a:t>
            </a:r>
            <a:r>
              <a:rPr lang="en-US" sz="2000" dirty="0"/>
              <a:t> </a:t>
            </a:r>
            <a:r>
              <a:rPr lang="en-US" sz="2000" dirty="0" err="1"/>
              <a:t>resultaat</a:t>
            </a:r>
            <a:endParaRPr lang="en-US" sz="2000" dirty="0"/>
          </a:p>
          <a:p>
            <a:r>
              <a:rPr lang="en-US" sz="2000" dirty="0"/>
              <a:t>Alle </a:t>
            </a:r>
            <a:r>
              <a:rPr lang="en-US" sz="2000" dirty="0" err="1"/>
              <a:t>resultaten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het </a:t>
            </a:r>
            <a:r>
              <a:rPr lang="en-US" sz="2000" dirty="0" err="1"/>
              <a:t>verleden</a:t>
            </a:r>
            <a:r>
              <a:rPr lang="en-US" sz="2000" dirty="0"/>
              <a:t> </a:t>
            </a:r>
            <a:r>
              <a:rPr lang="en-US" sz="2000" dirty="0" err="1"/>
              <a:t>tellen</a:t>
            </a:r>
            <a:r>
              <a:rPr lang="en-US" sz="2000" dirty="0"/>
              <a:t> op tot het </a:t>
            </a:r>
            <a:r>
              <a:rPr lang="en-US" sz="2000" dirty="0" err="1"/>
              <a:t>fondsvermogen</a:t>
            </a:r>
            <a:r>
              <a:rPr lang="en-US" sz="2000" dirty="0"/>
              <a:t> (of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schuld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Sinds</a:t>
            </a:r>
            <a:r>
              <a:rPr lang="en-US" sz="2000" dirty="0"/>
              <a:t> 2015 is het </a:t>
            </a:r>
            <a:r>
              <a:rPr lang="en-US" sz="2000" dirty="0" err="1"/>
              <a:t>fondsvermogen</a:t>
            </a:r>
            <a:r>
              <a:rPr lang="en-US" sz="2000" dirty="0"/>
              <a:t> van </a:t>
            </a:r>
            <a:r>
              <a:rPr lang="en-US" sz="2000" dirty="0" err="1"/>
              <a:t>Aof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Awf</a:t>
            </a:r>
            <a:r>
              <a:rPr lang="en-US" sz="2000" dirty="0"/>
              <a:t> </a:t>
            </a:r>
            <a:r>
              <a:rPr lang="en-US" sz="2000" dirty="0" err="1"/>
              <a:t>sterk</a:t>
            </a:r>
            <a:r>
              <a:rPr lang="en-US" sz="2000" dirty="0"/>
              <a:t> </a:t>
            </a:r>
            <a:r>
              <a:rPr lang="en-US" sz="2000" dirty="0" err="1"/>
              <a:t>gegroeid</a:t>
            </a:r>
            <a:endParaRPr lang="en-US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4EF2D891-C207-47F1-A5E3-E0C2B0270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334036"/>
              </p:ext>
            </p:extLst>
          </p:nvPr>
        </p:nvGraphicFramePr>
        <p:xfrm>
          <a:off x="6474499" y="1343643"/>
          <a:ext cx="5279999" cy="388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02603BBD-9D6F-C0C2-5303-DE722A06F64A}"/>
              </a:ext>
            </a:extLst>
          </p:cNvPr>
          <p:cNvSpPr txBox="1"/>
          <p:nvPr/>
        </p:nvSpPr>
        <p:spPr>
          <a:xfrm>
            <a:off x="7055857" y="5496029"/>
            <a:ext cx="411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6"/>
                </a:solidFill>
              </a:rPr>
              <a:t>Fondsvermogen UWV fondsen, miljard euro</a:t>
            </a:r>
          </a:p>
        </p:txBody>
      </p:sp>
    </p:spTree>
    <p:extLst>
      <p:ext uri="{BB962C8B-B14F-4D97-AF65-F5344CB8AC3E}">
        <p14:creationId xmlns:p14="http://schemas.microsoft.com/office/powerpoint/2010/main" val="36661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De fondsen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9751EC-9278-5B5F-00E7-62859AD0A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err="1"/>
              <a:t>Oorzaak</a:t>
            </a:r>
            <a:r>
              <a:rPr lang="en-US" sz="2000" dirty="0"/>
              <a:t> van de </a:t>
            </a:r>
            <a:r>
              <a:rPr lang="en-US" sz="2000" dirty="0" err="1"/>
              <a:t>huidige</a:t>
            </a:r>
            <a:r>
              <a:rPr lang="en-US" sz="2000" dirty="0"/>
              <a:t> </a:t>
            </a:r>
            <a:r>
              <a:rPr lang="en-US" sz="2000" dirty="0" err="1"/>
              <a:t>fondsvermogens</a:t>
            </a:r>
            <a:r>
              <a:rPr lang="en-US" sz="2000" dirty="0"/>
              <a:t> (met name </a:t>
            </a:r>
            <a:r>
              <a:rPr lang="en-US" sz="2000" dirty="0" err="1"/>
              <a:t>Aof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Het </a:t>
            </a:r>
            <a:r>
              <a:rPr lang="en-US" sz="2000" dirty="0" err="1"/>
              <a:t>premieplichtig</a:t>
            </a:r>
            <a:r>
              <a:rPr lang="en-US" sz="2000" dirty="0"/>
              <a:t> loon </a:t>
            </a:r>
            <a:r>
              <a:rPr lang="en-US" sz="2000" dirty="0" err="1"/>
              <a:t>stijgt</a:t>
            </a:r>
            <a:r>
              <a:rPr lang="en-US" sz="2000" dirty="0"/>
              <a:t> </a:t>
            </a:r>
            <a:r>
              <a:rPr lang="en-US" sz="2000" dirty="0" err="1"/>
              <a:t>sneller</a:t>
            </a:r>
            <a:r>
              <a:rPr lang="en-US" sz="2000" dirty="0"/>
              <a:t> dan de </a:t>
            </a:r>
            <a:r>
              <a:rPr lang="en-US" sz="2000" dirty="0" err="1"/>
              <a:t>uitgaven</a:t>
            </a:r>
            <a:endParaRPr lang="en-US" sz="2000" dirty="0"/>
          </a:p>
          <a:p>
            <a:pPr lvl="1"/>
            <a:r>
              <a:rPr lang="en-US" sz="1600" dirty="0"/>
              <a:t>Door </a:t>
            </a:r>
            <a:r>
              <a:rPr lang="en-US" sz="1600" dirty="0" err="1"/>
              <a:t>lage</a:t>
            </a:r>
            <a:r>
              <a:rPr lang="en-US" sz="1600" dirty="0"/>
              <a:t> </a:t>
            </a:r>
            <a:r>
              <a:rPr lang="en-US" sz="1600" dirty="0" err="1"/>
              <a:t>werkloosheid</a:t>
            </a:r>
            <a:r>
              <a:rPr lang="en-US" sz="1600" dirty="0"/>
              <a:t>, </a:t>
            </a:r>
            <a:r>
              <a:rPr lang="en-US" sz="1600" dirty="0" err="1"/>
              <a:t>toename</a:t>
            </a:r>
            <a:r>
              <a:rPr lang="en-US" sz="1600" dirty="0"/>
              <a:t> </a:t>
            </a:r>
            <a:r>
              <a:rPr lang="en-US" sz="1600" dirty="0" err="1"/>
              <a:t>arbeidsparticipatie</a:t>
            </a:r>
            <a:r>
              <a:rPr lang="en-US" sz="1600" dirty="0"/>
              <a:t>, </a:t>
            </a:r>
            <a:r>
              <a:rPr lang="en-US" sz="1600" dirty="0" err="1"/>
              <a:t>contractloonstijgingen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Het </a:t>
            </a:r>
            <a:r>
              <a:rPr lang="en-US" sz="2000" dirty="0" err="1"/>
              <a:t>premietarief</a:t>
            </a:r>
            <a:r>
              <a:rPr lang="en-US" sz="2000" dirty="0"/>
              <a:t> is </a:t>
            </a:r>
            <a:r>
              <a:rPr lang="en-US" sz="2000" dirty="0" err="1"/>
              <a:t>gestegen</a:t>
            </a:r>
            <a:endParaRPr lang="en-US" sz="2000" dirty="0"/>
          </a:p>
          <a:p>
            <a:pPr lvl="1"/>
            <a:r>
              <a:rPr lang="en-US" sz="1600" dirty="0" err="1"/>
              <a:t>Voor</a:t>
            </a:r>
            <a:r>
              <a:rPr lang="en-US" sz="1600" dirty="0"/>
              <a:t> het </a:t>
            </a:r>
            <a:r>
              <a:rPr lang="en-US" sz="1600" dirty="0" err="1"/>
              <a:t>financieren</a:t>
            </a:r>
            <a:r>
              <a:rPr lang="en-US" sz="1600" dirty="0"/>
              <a:t> van </a:t>
            </a:r>
            <a:r>
              <a:rPr lang="en-US" sz="1600" dirty="0" err="1"/>
              <a:t>nieuwe</a:t>
            </a:r>
            <a:r>
              <a:rPr lang="en-US" sz="1600" dirty="0"/>
              <a:t> </a:t>
            </a:r>
            <a:r>
              <a:rPr lang="en-US" sz="1600" dirty="0" err="1"/>
              <a:t>uitgaven</a:t>
            </a:r>
            <a:endParaRPr lang="en-US" sz="1600" dirty="0"/>
          </a:p>
          <a:p>
            <a:pPr lvl="1"/>
            <a:r>
              <a:rPr lang="en-US" sz="1600" dirty="0"/>
              <a:t>Om </a:t>
            </a:r>
            <a:r>
              <a:rPr lang="en-US" sz="1600" dirty="0" err="1"/>
              <a:t>meevallende</a:t>
            </a:r>
            <a:r>
              <a:rPr lang="en-US" sz="1600" dirty="0"/>
              <a:t> </a:t>
            </a:r>
            <a:r>
              <a:rPr lang="en-US" sz="1600" dirty="0" err="1"/>
              <a:t>zorgpremies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compenseren</a:t>
            </a:r>
            <a:endParaRPr lang="en-US" sz="1600" dirty="0"/>
          </a:p>
          <a:p>
            <a:pPr lvl="1"/>
            <a:r>
              <a:rPr lang="en-US" sz="1600" dirty="0"/>
              <a:t>Om het </a:t>
            </a:r>
            <a:r>
              <a:rPr lang="en-US" sz="1600" dirty="0" err="1"/>
              <a:t>inkomstenkader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sluiten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5A215594-14C6-3F1F-5635-5A648388B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50121"/>
              </p:ext>
            </p:extLst>
          </p:nvPr>
        </p:nvGraphicFramePr>
        <p:xfrm>
          <a:off x="6601354" y="1383957"/>
          <a:ext cx="5014913" cy="347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9D02FDFB-2949-7390-21EF-D60B27D49F22}"/>
              </a:ext>
            </a:extLst>
          </p:cNvPr>
          <p:cNvSpPr txBox="1"/>
          <p:nvPr/>
        </p:nvSpPr>
        <p:spPr>
          <a:xfrm>
            <a:off x="7134428" y="5528488"/>
            <a:ext cx="4424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6"/>
                </a:solidFill>
              </a:rPr>
              <a:t>Ontwikkeling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dirty="0" err="1">
                <a:solidFill>
                  <a:schemeClr val="accent6"/>
                </a:solidFill>
              </a:rPr>
              <a:t>Aof-tarief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dirty="0" err="1">
                <a:solidFill>
                  <a:schemeClr val="accent6"/>
                </a:solidFill>
              </a:rPr>
              <a:t>en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dirty="0" err="1">
                <a:solidFill>
                  <a:schemeClr val="accent6"/>
                </a:solidFill>
              </a:rPr>
              <a:t>premiegrondslag</a:t>
            </a:r>
            <a:r>
              <a:rPr lang="en-US" sz="1200" dirty="0">
                <a:solidFill>
                  <a:schemeClr val="accent6"/>
                </a:solidFill>
              </a:rPr>
              <a:t> 2014=100</a:t>
            </a:r>
            <a:endParaRPr lang="nl-NL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5A215594-14C6-3F1F-5635-5A648388B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992163"/>
              </p:ext>
            </p:extLst>
          </p:nvPr>
        </p:nvGraphicFramePr>
        <p:xfrm>
          <a:off x="943233" y="852616"/>
          <a:ext cx="10305534" cy="536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49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De fondsen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9751EC-9278-5B5F-00E7-62859AD0A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1871999"/>
            <a:ext cx="11101403" cy="200802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err="1"/>
              <a:t>Wijzigingen</a:t>
            </a:r>
            <a:r>
              <a:rPr lang="en-US" sz="2000" dirty="0"/>
              <a:t> </a:t>
            </a:r>
            <a:r>
              <a:rPr lang="en-US" sz="2000" dirty="0" err="1"/>
              <a:t>Aof-premietarief</a:t>
            </a:r>
            <a:endParaRPr lang="en-US" sz="2000" dirty="0"/>
          </a:p>
          <a:p>
            <a:pPr lvl="1"/>
            <a:r>
              <a:rPr lang="en-US" sz="1600" dirty="0" err="1"/>
              <a:t>Verhogingen</a:t>
            </a:r>
            <a:r>
              <a:rPr lang="en-US" sz="1600" dirty="0"/>
              <a:t> </a:t>
            </a:r>
            <a:r>
              <a:rPr lang="en-US" sz="1600" dirty="0" err="1"/>
              <a:t>omdat</a:t>
            </a:r>
            <a:r>
              <a:rPr lang="en-US" sz="1600" dirty="0"/>
              <a:t> </a:t>
            </a:r>
            <a:r>
              <a:rPr lang="en-US" sz="1600" dirty="0" err="1"/>
              <a:t>zorgpremies</a:t>
            </a:r>
            <a:r>
              <a:rPr lang="en-US" sz="1600" dirty="0"/>
              <a:t> minder </a:t>
            </a:r>
            <a:r>
              <a:rPr lang="en-US" sz="1600" dirty="0" err="1"/>
              <a:t>stijgen</a:t>
            </a:r>
            <a:r>
              <a:rPr lang="en-US" sz="1600" dirty="0"/>
              <a:t> dan </a:t>
            </a:r>
            <a:r>
              <a:rPr lang="en-US" sz="1600" dirty="0" err="1"/>
              <a:t>verwacht</a:t>
            </a:r>
            <a:endParaRPr lang="en-US" sz="1600" dirty="0"/>
          </a:p>
          <a:p>
            <a:pPr lvl="1"/>
            <a:r>
              <a:rPr lang="en-US" sz="1600" dirty="0" err="1"/>
              <a:t>Nieuwe</a:t>
            </a:r>
            <a:r>
              <a:rPr lang="en-US" sz="1600" dirty="0"/>
              <a:t> </a:t>
            </a:r>
            <a:r>
              <a:rPr lang="en-US" sz="1600" dirty="0" err="1"/>
              <a:t>uitgavenregelingen</a:t>
            </a:r>
            <a:r>
              <a:rPr lang="en-US" sz="1600" dirty="0"/>
              <a:t> (</a:t>
            </a:r>
            <a:r>
              <a:rPr lang="en-US" sz="1600" dirty="0" err="1"/>
              <a:t>partnerverlof</a:t>
            </a:r>
            <a:r>
              <a:rPr lang="en-US" sz="1600" dirty="0"/>
              <a:t>, </a:t>
            </a:r>
            <a:r>
              <a:rPr lang="en-US" sz="1600" dirty="0" err="1"/>
              <a:t>betaald</a:t>
            </a:r>
            <a:r>
              <a:rPr lang="en-US" sz="1600" dirty="0"/>
              <a:t> </a:t>
            </a:r>
            <a:r>
              <a:rPr lang="en-US" sz="1600" dirty="0" err="1"/>
              <a:t>ouderschapsverlof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Dekking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andere</a:t>
            </a:r>
            <a:r>
              <a:rPr lang="en-US" sz="1600" dirty="0"/>
              <a:t> </a:t>
            </a:r>
            <a:r>
              <a:rPr lang="en-US" sz="1600" dirty="0" err="1"/>
              <a:t>wensen</a:t>
            </a:r>
            <a:r>
              <a:rPr lang="en-US" sz="1600" dirty="0"/>
              <a:t> (MKB karting, </a:t>
            </a:r>
            <a:r>
              <a:rPr lang="en-US" sz="1600" dirty="0" err="1"/>
              <a:t>pensioenakkoord</a:t>
            </a:r>
            <a:r>
              <a:rPr lang="en-US" sz="1600" dirty="0"/>
              <a:t>, Box 3 </a:t>
            </a:r>
            <a:r>
              <a:rPr lang="en-US" sz="1600" dirty="0" err="1"/>
              <a:t>problematiek</a:t>
            </a:r>
            <a:r>
              <a:rPr lang="en-US" sz="1600" dirty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E3AB0BB-04F0-5172-3248-2B3771ACE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59899"/>
              </p:ext>
            </p:extLst>
          </p:nvPr>
        </p:nvGraphicFramePr>
        <p:xfrm>
          <a:off x="1742303" y="3880022"/>
          <a:ext cx="9804631" cy="2321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412">
                  <a:extLst>
                    <a:ext uri="{9D8B030D-6E8A-4147-A177-3AD203B41FA5}">
                      <a16:colId xmlns:a16="http://schemas.microsoft.com/office/drawing/2014/main" val="3860734981"/>
                    </a:ext>
                  </a:extLst>
                </a:gridCol>
                <a:gridCol w="1404932">
                  <a:extLst>
                    <a:ext uri="{9D8B030D-6E8A-4147-A177-3AD203B41FA5}">
                      <a16:colId xmlns:a16="http://schemas.microsoft.com/office/drawing/2014/main" val="2418794561"/>
                    </a:ext>
                  </a:extLst>
                </a:gridCol>
                <a:gridCol w="1225579">
                  <a:extLst>
                    <a:ext uri="{9D8B030D-6E8A-4147-A177-3AD203B41FA5}">
                      <a16:colId xmlns:a16="http://schemas.microsoft.com/office/drawing/2014/main" val="1782619837"/>
                    </a:ext>
                  </a:extLst>
                </a:gridCol>
                <a:gridCol w="1375040">
                  <a:extLst>
                    <a:ext uri="{9D8B030D-6E8A-4147-A177-3AD203B41FA5}">
                      <a16:colId xmlns:a16="http://schemas.microsoft.com/office/drawing/2014/main" val="2219737250"/>
                    </a:ext>
                  </a:extLst>
                </a:gridCol>
                <a:gridCol w="5081668">
                  <a:extLst>
                    <a:ext uri="{9D8B030D-6E8A-4147-A177-3AD203B41FA5}">
                      <a16:colId xmlns:a16="http://schemas.microsoft.com/office/drawing/2014/main" val="3285495227"/>
                    </a:ext>
                  </a:extLst>
                </a:gridCol>
              </a:tblGrid>
              <a:tr h="162165">
                <a:tc>
                  <a:txBody>
                    <a:bodyPr/>
                    <a:lstStyle/>
                    <a:p>
                      <a:pPr algn="ctr" fontAlgn="b"/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1" u="none" strike="noStrike" dirty="0">
                          <a:effectLst/>
                        </a:rPr>
                        <a:t>fondsvermogen AOF</a:t>
                      </a:r>
                      <a:endParaRPr lang="nl-NL" sz="105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1" u="none" strike="noStrike" dirty="0">
                          <a:effectLst/>
                        </a:rPr>
                        <a:t>tarief AOF premie</a:t>
                      </a:r>
                      <a:endParaRPr lang="nl-NL" sz="105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1" u="none" strike="noStrike" dirty="0">
                          <a:effectLst/>
                        </a:rPr>
                        <a:t>mutatie AOF premie</a:t>
                      </a:r>
                      <a:endParaRPr lang="nl-NL" sz="105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b="1" u="none" strike="noStrike" dirty="0">
                          <a:effectLst/>
                        </a:rPr>
                        <a:t>Oorzaken wijziging</a:t>
                      </a:r>
                      <a:endParaRPr lang="nl-NL" sz="105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5350192"/>
                  </a:ext>
                </a:extLst>
              </a:tr>
              <a:tr h="19003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2015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                       842 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5,25%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0,30%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Voornamelijk compensatie voor lagere ZVW premies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5870540"/>
                  </a:ext>
                </a:extLst>
              </a:tr>
              <a:tr h="19003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2016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                     2.557 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5,88%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0,63%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Voornamelijk compensatie voor lagere ZVW premies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8698568"/>
                  </a:ext>
                </a:extLst>
              </a:tr>
              <a:tr h="19003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2017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                     5.022 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6,16%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0,28%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Voornamelijk compensatie voor lagere ZVW premies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8732752"/>
                  </a:ext>
                </a:extLst>
              </a:tr>
              <a:tr h="19003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2018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                     7.908 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6,27%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0,11%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Voornamelijk compensatie voor lagere ZVW premies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1075549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2019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                   11.413 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6,46%</a:t>
                      </a:r>
                      <a:endParaRPr lang="nl-NL" sz="1050" b="0" i="0" u="none" strike="noStrike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0,19%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Voornamelijk compensatie voor lagere ZVW premies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6476698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2020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                   15.194 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6,77%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0,31%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Maatregelen arbeidsmarkt Rutte III, zorgpremies, pensioenakkoord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7327349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2021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                   20.103 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7,03%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0,26%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Regeerakkoord: partnerverlof, compensatieregeling transitievergoeding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3369498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2022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                   24.141 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6,76%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-0,27%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Invoering lager tarief voor MKB, compensatie hogere </a:t>
                      </a:r>
                      <a:r>
                        <a:rPr lang="nl-NL" sz="1050" u="none" strike="noStrike" dirty="0" err="1">
                          <a:effectLst/>
                        </a:rPr>
                        <a:t>Whk</a:t>
                      </a:r>
                      <a:r>
                        <a:rPr lang="nl-NL" sz="1050" u="none" strike="noStrike" dirty="0">
                          <a:effectLst/>
                        </a:rPr>
                        <a:t> premie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807130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2023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                   28.175 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6,87%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0,11%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Verruiming ouderschapsverlof, compensatie hogere zorg en Whk premie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8497703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2024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                   33.721 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7,29%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0,42%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Lagere ZVW premies en lagere Whk-premie, amendement bij Belastingplan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1341827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2025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7,39%</a:t>
                      </a:r>
                      <a:endParaRPr lang="nl-NL" sz="1050" b="0" i="0" u="none" strike="noStrike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>
                          <a:effectLst/>
                        </a:rPr>
                        <a:t>0,10%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50" u="none" strike="noStrike" dirty="0">
                          <a:effectLst/>
                        </a:rPr>
                        <a:t>Dekking Box 3 problematiek, compensatie zorgpremies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566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4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91DC560-3619-91EA-AD42-9F5EAE57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Inhoudsopgave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1C36839-B7E1-B244-8C3B-7728DD46A5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 WIA in het </a:t>
            </a:r>
            <a:r>
              <a:rPr lang="en-US" dirty="0" err="1"/>
              <a:t>kort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A66CC4F-4122-B9F0-93C9-9FA7A6D061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Whk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Aof-premies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D0805F5-3D52-B82E-8561-6868274561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fondsen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7725B8-4DFD-DBE1-14D9-12390E342E3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8A5405-9A14-BFE4-39AC-DF586991A62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29695-83E8-9A66-FD1C-B40EEE1EAE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E222981-19AB-7229-3F25-FBD236C88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FC65994-1BF1-7D91-848D-6AA7410D76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06CECC4-FA61-6444-5F51-76CC7E8B26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85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De fondsen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9A6CC-A701-248B-97F3-B8B8A3F2F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noFill/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Begrotingsregels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err="1"/>
              <a:t>Uitgaven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gebonden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uitgavenplafond</a:t>
            </a:r>
            <a:endParaRPr lang="en-US" dirty="0"/>
          </a:p>
          <a:p>
            <a:pPr algn="ctr"/>
            <a:r>
              <a:rPr lang="en-US" dirty="0" err="1"/>
              <a:t>Uitgaven</a:t>
            </a:r>
            <a:r>
              <a:rPr lang="en-US" dirty="0"/>
              <a:t> </a:t>
            </a:r>
            <a:r>
              <a:rPr lang="en-US" dirty="0" err="1"/>
              <a:t>verhogen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op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uitgaven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bezuinigen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Inkomsten</a:t>
            </a:r>
            <a:r>
              <a:rPr lang="en-US" dirty="0"/>
              <a:t> </a:t>
            </a:r>
            <a:r>
              <a:rPr lang="en-US" dirty="0" err="1"/>
              <a:t>vallen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het </a:t>
            </a:r>
            <a:r>
              <a:rPr lang="en-US" dirty="0" err="1"/>
              <a:t>inkomstenkader</a:t>
            </a:r>
            <a:endParaRPr lang="en-US" dirty="0"/>
          </a:p>
          <a:p>
            <a:pPr algn="ctr"/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lastenverlichting</a:t>
            </a:r>
            <a:r>
              <a:rPr lang="en-US" dirty="0"/>
              <a:t> via </a:t>
            </a:r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premietarieven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gecompenseerd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lastenverzwaring</a:t>
            </a:r>
            <a:r>
              <a:rPr lang="en-US" dirty="0"/>
              <a:t> </a:t>
            </a:r>
            <a:r>
              <a:rPr lang="en-US" dirty="0" err="1"/>
              <a:t>ergens</a:t>
            </a:r>
            <a:r>
              <a:rPr lang="en-US" dirty="0"/>
              <a:t> </a:t>
            </a:r>
            <a:r>
              <a:rPr lang="en-US" dirty="0" err="1"/>
              <a:t>anders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3FDEC4-168C-02DD-E51F-6E4808DD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Het </a:t>
            </a:r>
            <a:r>
              <a:rPr lang="en-US" sz="2000" dirty="0" err="1"/>
              <a:t>fondsvermogen</a:t>
            </a:r>
            <a:r>
              <a:rPr lang="en-US" sz="2000" dirty="0"/>
              <a:t> </a:t>
            </a:r>
            <a:r>
              <a:rPr lang="en-US" sz="2000" dirty="0" err="1"/>
              <a:t>verminderen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op twee </a:t>
            </a:r>
            <a:r>
              <a:rPr lang="en-US" sz="2000" dirty="0" err="1"/>
              <a:t>manieren</a:t>
            </a:r>
            <a:endParaRPr lang="en-US" sz="2000" dirty="0"/>
          </a:p>
          <a:p>
            <a:pPr lvl="1"/>
            <a:r>
              <a:rPr lang="en-US" sz="1800" dirty="0"/>
              <a:t>De </a:t>
            </a:r>
            <a:r>
              <a:rPr lang="en-US" sz="1800" dirty="0" err="1"/>
              <a:t>uitgaven</a:t>
            </a:r>
            <a:r>
              <a:rPr lang="en-US" sz="1800" dirty="0"/>
              <a:t> </a:t>
            </a:r>
            <a:r>
              <a:rPr lang="en-US" sz="1800" dirty="0" err="1"/>
              <a:t>verhogen</a:t>
            </a:r>
            <a:r>
              <a:rPr lang="en-US" sz="1800" dirty="0"/>
              <a:t> door </a:t>
            </a:r>
            <a:r>
              <a:rPr lang="en-US" sz="1800" dirty="0" err="1"/>
              <a:t>meer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geven</a:t>
            </a:r>
            <a:r>
              <a:rPr lang="en-US" sz="1800" dirty="0"/>
              <a:t> ten </a:t>
            </a:r>
            <a:r>
              <a:rPr lang="en-US" sz="1800" dirty="0" err="1"/>
              <a:t>laste</a:t>
            </a:r>
            <a:r>
              <a:rPr lang="en-US" sz="1800" dirty="0"/>
              <a:t> van het fonds</a:t>
            </a:r>
          </a:p>
          <a:p>
            <a:pPr lvl="1"/>
            <a:r>
              <a:rPr lang="nl-NL" sz="1800" dirty="0"/>
              <a:t>De inkomsten verminderen door het premietarief te verlagen</a:t>
            </a:r>
          </a:p>
          <a:p>
            <a:endParaRPr lang="nl-NL" sz="2000" dirty="0"/>
          </a:p>
          <a:p>
            <a:r>
              <a:rPr lang="nl-NL" sz="2000" dirty="0"/>
              <a:t>Beide opties verslechteren het EMU-saldo</a:t>
            </a:r>
          </a:p>
          <a:p>
            <a:r>
              <a:rPr lang="nl-NL" sz="2000" dirty="0"/>
              <a:t>Beide opties gaan in tegen de begrotingsregels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50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ED388-E06D-0123-D768-E0F5442A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pic>
        <p:nvPicPr>
          <p:cNvPr id="4" name="Afbeelding 3" descr="Houten blokken met vraagtekens">
            <a:extLst>
              <a:ext uri="{FF2B5EF4-FFF2-40B4-BE49-F238E27FC236}">
                <a16:creationId xmlns:a16="http://schemas.microsoft.com/office/drawing/2014/main" id="{F03FBAEF-01F1-5242-E68F-20BB2FC37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69" y="2213811"/>
            <a:ext cx="6013383" cy="40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31247"/>
            <a:ext cx="10923588" cy="9480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dirty="0"/>
              <a:t>1 De WIA in het kort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781007" y="1973413"/>
            <a:ext cx="11040533" cy="424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Wet werk en inkomen naar arbeidsvermogen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Uitkering bij arbeidsongeschiktheid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Drie arbeidsongeschiktheidsklassen (&lt; 35 %, 35 – 80%, &gt; 80%)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Mate van arbeidsongeschiktheid hangt af van verlies aan verdiencapaciteit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Twee uitkeringsregimes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Werkhervatting Gedeeltelijk Arbeidsgeschikten (WGA)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Inkomensvoorziening Volledig Arbeidsongeschikten (IVA)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B31D84-FAE3-4AA4-B84B-93566708912C}" type="slidenum">
              <a:rPr lang="nl-NL" altLang="nl-NL" sz="1000">
                <a:solidFill>
                  <a:schemeClr val="bg1"/>
                </a:solidFill>
              </a:rPr>
              <a:pPr/>
              <a:t>3</a:t>
            </a:fld>
            <a:endParaRPr lang="nl-NL" altLang="nl-NL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l-NL" dirty="0"/>
              <a:t>1 De WIA in het kort 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097529C-BEE3-2744-8781-9EFDE19C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2" y="1871999"/>
            <a:ext cx="11271363" cy="42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Werkgever kan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de WGA kiezen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voor: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publieke verzekering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eigenrisicodragerschap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Eigenrisicodragen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is apart mogelijk voor de WGA en Ziektewet </a:t>
            </a: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(ZW)</a:t>
            </a:r>
            <a:endParaRPr 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B31D84-FAE3-4AA4-B84B-93566708912C}" type="slidenum">
              <a:rPr lang="nl-NL" altLang="nl-NL" sz="1000">
                <a:solidFill>
                  <a:schemeClr val="bg1"/>
                </a:solidFill>
              </a:rPr>
              <a:pPr/>
              <a:t>4</a:t>
            </a:fld>
            <a:endParaRPr lang="nl-NL" altLang="nl-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l-NL" dirty="0"/>
              <a:t>2 De inkomsten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097529C-BEE3-2744-8781-9EFDE19C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WIA wordt betaald uit twee fondsen, met elk een eigen premie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Arbeidsongeschiktheidsfonds: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Aof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-premie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Werkhervattingskas: </a:t>
            </a:r>
            <a:b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Whk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-premie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-premie heeft twee delen: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Een deel voor de WGA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Een deel voor de ZW</a:t>
            </a:r>
          </a:p>
          <a:p>
            <a:pPr lvl="2"/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B31D84-FAE3-4AA4-B84B-93566708912C}" type="slidenum">
              <a:rPr lang="nl-NL" altLang="nl-NL" sz="1000">
                <a:solidFill>
                  <a:schemeClr val="bg1"/>
                </a:solidFill>
              </a:rPr>
              <a:pPr/>
              <a:t>5</a:t>
            </a:fld>
            <a:endParaRPr lang="nl-NL" altLang="nl-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3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9965"/>
              </p:ext>
            </p:extLst>
          </p:nvPr>
        </p:nvGraphicFramePr>
        <p:xfrm>
          <a:off x="741405" y="2147146"/>
          <a:ext cx="10527957" cy="45767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0141">
                  <a:extLst>
                    <a:ext uri="{9D8B030D-6E8A-4147-A177-3AD203B41FA5}">
                      <a16:colId xmlns:a16="http://schemas.microsoft.com/office/drawing/2014/main" val="4145764286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48645920"/>
                    </a:ext>
                  </a:extLst>
                </a:gridCol>
              </a:tblGrid>
              <a:tr h="314575">
                <a:tc>
                  <a:txBody>
                    <a:bodyPr/>
                    <a:lstStyle/>
                    <a:p>
                      <a:r>
                        <a:rPr lang="nl-NL" sz="1600" dirty="0"/>
                        <a:t>Premie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Whk</a:t>
                      </a:r>
                      <a:r>
                        <a:rPr lang="nl-NL" sz="1600" dirty="0"/>
                        <a:t>-premie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12740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r>
                        <a:rPr lang="nl-NL" sz="1600" dirty="0"/>
                        <a:t>Betaald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Publiek verzekerde werkgevers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20372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r>
                        <a:rPr lang="nl-NL" sz="1600" dirty="0"/>
                        <a:t>Methodiek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Gedifferentieerd naar schadelast in het verleden</a:t>
                      </a:r>
                      <a:endParaRPr lang="nl-NL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82356"/>
                  </a:ext>
                </a:extLst>
              </a:tr>
              <a:tr h="349982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Mate van risicodifferentiatie hangt af van </a:t>
                      </a:r>
                      <a:r>
                        <a:rPr lang="nl-NL" sz="1600" baseline="0" dirty="0"/>
                        <a:t>bedrijfsgrootte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86081"/>
                  </a:ext>
                </a:extLst>
              </a:tr>
              <a:tr h="502094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hlinkClick r:id="rId3"/>
                        </a:rPr>
                        <a:t>UWV stelt tarieven </a:t>
                      </a:r>
                      <a:r>
                        <a:rPr lang="nl-NL" sz="1600" dirty="0" err="1">
                          <a:hlinkClick r:id="rId3"/>
                        </a:rPr>
                        <a:t>lastendekkend</a:t>
                      </a:r>
                      <a:r>
                        <a:rPr lang="nl-NL" sz="1600" dirty="0">
                          <a:hlinkClick r:id="rId3"/>
                        </a:rPr>
                        <a:t> vast</a:t>
                      </a:r>
                      <a:r>
                        <a:rPr lang="nl-NL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4422"/>
                  </a:ext>
                </a:extLst>
              </a:tr>
              <a:tr h="708839">
                <a:tc>
                  <a:txBody>
                    <a:bodyPr/>
                    <a:lstStyle/>
                    <a:p>
                      <a:r>
                        <a:rPr lang="nl-NL" sz="1600" dirty="0"/>
                        <a:t>Tarief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WGA: gemiddeld 0,83%, max. 3,32%</a:t>
                      </a:r>
                      <a:br>
                        <a:rPr lang="nl-NL" sz="1600" dirty="0"/>
                      </a:br>
                      <a:r>
                        <a:rPr lang="nl-NL" sz="1600" dirty="0"/>
                        <a:t>ZW: </a:t>
                      </a:r>
                      <a:r>
                        <a:rPr lang="en-US" sz="1600" dirty="0" err="1"/>
                        <a:t>gemiddeld</a:t>
                      </a:r>
                      <a:r>
                        <a:rPr lang="en-US" sz="1600" dirty="0"/>
                        <a:t> </a:t>
                      </a:r>
                      <a:r>
                        <a:rPr lang="nl-NL" sz="1600" dirty="0"/>
                        <a:t>0,50%, max. 2,00% (5,65% voor uitzendbranche)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62633"/>
                  </a:ext>
                </a:extLst>
              </a:tr>
              <a:tr h="502094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67 sectoren, bv ‘verzekeraars’ (WGA 0,27%) en ‘schoonmaak’ (WGA 2,75%)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8414"/>
                  </a:ext>
                </a:extLst>
              </a:tr>
              <a:tr h="502094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2025: +/- 13.000 eigenrisicodragers, </a:t>
                      </a:r>
                      <a:r>
                        <a:rPr lang="nl-NL" sz="1600" baseline="0" dirty="0"/>
                        <a:t>37% naar loonsom en 4% naar aantal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87042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r>
                        <a:rPr lang="nl-NL" sz="1600" dirty="0"/>
                        <a:t>Grondslag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+/- 208 </a:t>
                      </a:r>
                      <a:r>
                        <a:rPr lang="nl-NL" sz="1600" dirty="0" err="1"/>
                        <a:t>mld</a:t>
                      </a:r>
                      <a:r>
                        <a:rPr lang="nl-NL" sz="1600" dirty="0"/>
                        <a:t> (premieplichtig loon van publiek verzekerden)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18428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r>
                        <a:rPr lang="nl-NL" sz="1600" dirty="0"/>
                        <a:t>Maximumpremieloon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75.864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456718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r>
                        <a:rPr lang="nl-NL" sz="1600" dirty="0"/>
                        <a:t>Uitgaven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WGA (1</a:t>
                      </a:r>
                      <a:r>
                        <a:rPr lang="nl-NL" sz="1600" baseline="30000" dirty="0"/>
                        <a:t>e</a:t>
                      </a:r>
                      <a:r>
                        <a:rPr lang="nl-NL" sz="1600" baseline="0" dirty="0"/>
                        <a:t> 10 jaar), ZW-</a:t>
                      </a:r>
                      <a:r>
                        <a:rPr lang="nl-NL" sz="1600" baseline="0" dirty="0" err="1"/>
                        <a:t>flex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05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32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8E07B74-331C-7915-5B33-D46A34A749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Voor kleine publiek verzekerde werkgevers geldt dezelfde opslag of korting voor de hele sector. </a:t>
            </a:r>
          </a:p>
          <a:p>
            <a:pPr lvl="1"/>
            <a:r>
              <a:rPr lang="nl-NL" sz="1600" dirty="0"/>
              <a:t>De opslag of korting hangt af van de schadelast van de hele sector</a:t>
            </a:r>
            <a:endParaRPr lang="nl-NL" dirty="0"/>
          </a:p>
          <a:p>
            <a:r>
              <a:rPr lang="nl-NL" dirty="0"/>
              <a:t>Voor grote publiek verzekerde werkgevers geldt een individueel berekende opslag of korting</a:t>
            </a:r>
          </a:p>
          <a:p>
            <a:pPr lvl="1"/>
            <a:r>
              <a:rPr lang="nl-NL" sz="1600" dirty="0"/>
              <a:t>Op basis van alleen de schadelast van de desbetreffende publiek verzekerde werkgever</a:t>
            </a:r>
          </a:p>
          <a:p>
            <a:pPr marL="313200" lvl="1" indent="0">
              <a:buNone/>
            </a:pPr>
            <a:r>
              <a:rPr lang="nl-NL" dirty="0"/>
              <a:t>Voor middelgrote publiek verzekerde werkgevers geldt een combinatie van het sectorale en het individueel berekende tarief</a:t>
            </a:r>
          </a:p>
          <a:p>
            <a:pPr marL="313200" lvl="1" indent="0">
              <a:buNone/>
            </a:pPr>
            <a:endParaRPr lang="nl-NL" sz="1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B30411-1F56-8F39-67E7-C66E462E9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nl-NL" sz="1800" dirty="0"/>
          </a:p>
          <a:p>
            <a:r>
              <a:rPr lang="nl-NL" sz="1800" dirty="0"/>
              <a:t>De </a:t>
            </a:r>
            <a:r>
              <a:rPr lang="nl-NL" sz="1800" dirty="0" err="1"/>
              <a:t>Whk</a:t>
            </a:r>
            <a:r>
              <a:rPr lang="nl-NL" sz="1800" dirty="0"/>
              <a:t>-premie bestaat uit</a:t>
            </a:r>
          </a:p>
          <a:p>
            <a:pPr lvl="1"/>
            <a:r>
              <a:rPr lang="nl-NL" sz="1600" dirty="0"/>
              <a:t>Een gemiddeld percentage, voor alle publiek verzekerde werkgevers hetzelfde</a:t>
            </a:r>
          </a:p>
          <a:p>
            <a:pPr lvl="1"/>
            <a:r>
              <a:rPr lang="nl-NL" sz="1600" dirty="0"/>
              <a:t>Een opslag of korting</a:t>
            </a:r>
          </a:p>
          <a:p>
            <a:pPr marL="313200" lvl="1" indent="0">
              <a:buNone/>
            </a:pPr>
            <a:endParaRPr lang="nl-NL" sz="1600" dirty="0"/>
          </a:p>
          <a:p>
            <a:r>
              <a:rPr lang="nl-NL" sz="1800" dirty="0"/>
              <a:t>De opslag of korting hangt af van het “schadeverleden”. Bij meer lopende WGA-uitkeringen ten opzichte van het gemiddelde is de opslag hoger</a:t>
            </a:r>
          </a:p>
          <a:p>
            <a:pPr lvl="1"/>
            <a:r>
              <a:rPr lang="nl-NL" sz="1600" dirty="0"/>
              <a:t>Alle opslagen en kortingen bij elkaar tellen op tot nul</a:t>
            </a:r>
          </a:p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99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8E07B74-331C-7915-5B33-D46A34A749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 err="1"/>
              <a:t>Lastendekkend</a:t>
            </a:r>
            <a:r>
              <a:rPr lang="nl-NL" dirty="0"/>
              <a:t> betekent dat alle geraamde uitgaven voor het komende jaar betaald kunnen worden uit de geraamde inkomsten van het gemiddelde premietarief</a:t>
            </a:r>
          </a:p>
          <a:p>
            <a:r>
              <a:rPr lang="nl-NL" dirty="0"/>
              <a:t>Gerealiseerde tekorten of overschotten uit eerdere jaren worden meegenomen in het nieuwe tarief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B30411-1F56-8F39-67E7-C66E462E9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13200" lvl="1" indent="0">
              <a:buNone/>
            </a:pPr>
            <a:endParaRPr lang="nl-NL" sz="1600" dirty="0"/>
          </a:p>
          <a:p>
            <a:r>
              <a:rPr lang="nl-NL" sz="1800" dirty="0"/>
              <a:t>De gemiddeld premie moet UWV </a:t>
            </a:r>
            <a:r>
              <a:rPr lang="nl-NL" sz="1800" b="1" dirty="0" err="1"/>
              <a:t>lastendekkend</a:t>
            </a:r>
            <a:r>
              <a:rPr lang="nl-NL" sz="1800" dirty="0"/>
              <a:t> vaststellen</a:t>
            </a:r>
          </a:p>
          <a:p>
            <a:endParaRPr lang="nl-NL" sz="1800" dirty="0"/>
          </a:p>
          <a:p>
            <a:r>
              <a:rPr lang="nl-NL" sz="1800" dirty="0"/>
              <a:t>Elk jaar in de derde week van juli publiceert UWV de premienota met de WGA en ZW premies van komend jaar</a:t>
            </a:r>
          </a:p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205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De inkomsten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2237"/>
              </p:ext>
            </p:extLst>
          </p:nvPr>
        </p:nvGraphicFramePr>
        <p:xfrm>
          <a:off x="635000" y="2376057"/>
          <a:ext cx="9852991" cy="3175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73613">
                  <a:extLst>
                    <a:ext uri="{9D8B030D-6E8A-4147-A177-3AD203B41FA5}">
                      <a16:colId xmlns:a16="http://schemas.microsoft.com/office/drawing/2014/main" val="4145764286"/>
                    </a:ext>
                  </a:extLst>
                </a:gridCol>
                <a:gridCol w="6979378">
                  <a:extLst>
                    <a:ext uri="{9D8B030D-6E8A-4147-A177-3AD203B41FA5}">
                      <a16:colId xmlns:a16="http://schemas.microsoft.com/office/drawing/2014/main" val="348645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Premie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Aof</a:t>
                      </a:r>
                      <a:r>
                        <a:rPr lang="nl-NL" sz="1600" dirty="0"/>
                        <a:t>-premie</a:t>
                      </a:r>
                      <a:r>
                        <a:rPr lang="nl-NL" sz="1600" baseline="0" dirty="0"/>
                        <a:t> (ook wel ‘basispremie’)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1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Betaald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Werkgevers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2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Methodiek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Gedifferentieerd naar bedrijfsgrootte.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8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Verlaagd</a:t>
                      </a:r>
                      <a:r>
                        <a:rPr lang="nl-NL" sz="1600" baseline="0" dirty="0"/>
                        <a:t> tarief voor “kleine werkgevers” (tot 25 werknemers)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3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Tarief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Normaal:</a:t>
                      </a:r>
                      <a:r>
                        <a:rPr lang="nl-NL" sz="1600" baseline="0" dirty="0"/>
                        <a:t> 7,64%, verlaagd 6,28%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Grondslag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+/- 340 </a:t>
                      </a:r>
                      <a:r>
                        <a:rPr lang="nl-NL" sz="1600" dirty="0" err="1"/>
                        <a:t>mld</a:t>
                      </a:r>
                      <a:r>
                        <a:rPr lang="nl-NL" sz="1600" dirty="0"/>
                        <a:t> aan premieplichtig loon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1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Maximumpremieloon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75.864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3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Uitgaven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IVA, WGA (na 10 jaar, no-risk polis </a:t>
                      </a:r>
                      <a:r>
                        <a:rPr lang="nl-NL" sz="1600" baseline="0" dirty="0" err="1"/>
                        <a:t>etc</a:t>
                      </a:r>
                      <a:r>
                        <a:rPr lang="nl-NL" sz="1600" baseline="0" dirty="0"/>
                        <a:t>), WAO, WAZ, ZW, </a:t>
                      </a:r>
                      <a:r>
                        <a:rPr lang="nl-NL" sz="1600" baseline="0" dirty="0" err="1"/>
                        <a:t>Wazo</a:t>
                      </a:r>
                      <a:r>
                        <a:rPr lang="nl-NL" sz="1600" baseline="0" dirty="0"/>
                        <a:t>, </a:t>
                      </a:r>
                      <a:r>
                        <a:rPr lang="nl-NL" sz="1600" baseline="0" dirty="0" err="1"/>
                        <a:t>Wazo</a:t>
                      </a:r>
                      <a:r>
                        <a:rPr lang="nl-NL" sz="1600" baseline="0" dirty="0"/>
                        <a:t>-ZEZ, compensatieregeling transitievergoeding etc. etc.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05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49977"/>
      </p:ext>
    </p:extLst>
  </p:cSld>
  <p:clrMapOvr>
    <a:masterClrMapping/>
  </p:clrMapOvr>
</p:sld>
</file>

<file path=ppt/theme/theme1.xml><?xml version="1.0" encoding="utf-8"?>
<a:theme xmlns:a="http://schemas.openxmlformats.org/drawingml/2006/main" name="SZW Nederlands Rijkshuisstijl Robijnrood">
  <a:themeElements>
    <a:clrScheme name="Rijkshuisstijl Dirk">
      <a:dk1>
        <a:srgbClr val="000000"/>
      </a:dk1>
      <a:lt1>
        <a:srgbClr val="FFFFFF"/>
      </a:lt1>
      <a:dk2>
        <a:srgbClr val="CA005D"/>
      </a:dk2>
      <a:lt2>
        <a:srgbClr val="F092CD"/>
      </a:lt2>
      <a:accent1>
        <a:srgbClr val="FFB612"/>
      </a:accent1>
      <a:accent2>
        <a:srgbClr val="E17000"/>
      </a:accent2>
      <a:accent3>
        <a:srgbClr val="CA005D"/>
      </a:accent3>
      <a:accent4>
        <a:srgbClr val="F092CD"/>
      </a:accent4>
      <a:accent5>
        <a:srgbClr val="8FCAE7"/>
      </a:accent5>
      <a:accent6>
        <a:srgbClr val="007BC7"/>
      </a:accent6>
      <a:hlink>
        <a:srgbClr val="CA005D"/>
      </a:hlink>
      <a:folHlink>
        <a:srgbClr val="F092CD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2.xml><?xml version="1.0" encoding="utf-8"?>
<a:theme xmlns:a="http://schemas.openxmlformats.org/drawingml/2006/main" name="SZW Engel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3.xml><?xml version="1.0" encoding="utf-8"?>
<a:theme xmlns:a="http://schemas.openxmlformats.org/drawingml/2006/main" name="SZW Fran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4.xml><?xml version="1.0" encoding="utf-8"?>
<a:theme xmlns:a="http://schemas.openxmlformats.org/drawingml/2006/main" name="SZW Duits 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24 RIJK - Sjabloon 16x9 Robijnrood" id="{BB1D537E-5BFC-4D8B-B73A-92AE80AD10DA}" vid="{3C6FA6C6-0D5F-48A8-9B21-DE2EC436A339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1349</ap:Words>
  <ap:PresentationFormat>Breedbeeld</ap:PresentationFormat>
  <ap:Paragraphs>285</ap:Paragraphs>
  <ap:Slides>21</ap:Slides>
  <ap:HiddenSlides>1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21</vt:i4>
      </vt:variant>
    </vt:vector>
  </ap:HeadingPairs>
  <ap:TitlesOfParts>
    <vt:vector baseType="lpstr" size="30">
      <vt:lpstr>ＭＳ Ｐゴシック</vt:lpstr>
      <vt:lpstr>Arial</vt:lpstr>
      <vt:lpstr>Calibri</vt:lpstr>
      <vt:lpstr>Verdana</vt:lpstr>
      <vt:lpstr>Wingdings</vt:lpstr>
      <vt:lpstr>SZW Nederlands Rijkshuisstijl Robijnrood</vt:lpstr>
      <vt:lpstr>SZW Engels Rijkshuisstijl Robijnrood</vt:lpstr>
      <vt:lpstr>SZW Frans Rijkshuisstijl Robijnrood</vt:lpstr>
      <vt:lpstr>SZW Duits Rijkshuisstijl Robijnrood</vt:lpstr>
      <vt:lpstr>Financiering van de WIA</vt:lpstr>
      <vt:lpstr>Inhoudsopgave</vt:lpstr>
      <vt:lpstr>1 De WIA in het kort</vt:lpstr>
      <vt:lpstr>1 De WIA in het kort </vt:lpstr>
      <vt:lpstr>2 De inkomsten</vt:lpstr>
      <vt:lpstr>2 De inkomsten</vt:lpstr>
      <vt:lpstr>2 De inkomsten</vt:lpstr>
      <vt:lpstr>2 De inkomsten</vt:lpstr>
      <vt:lpstr>2 De inkomsten</vt:lpstr>
      <vt:lpstr>2 De inkomsten</vt:lpstr>
      <vt:lpstr>2 De inkomsten</vt:lpstr>
      <vt:lpstr>2 De inkomsten</vt:lpstr>
      <vt:lpstr>3 De sociale fondsen</vt:lpstr>
      <vt:lpstr>3 De sociale fondsen</vt:lpstr>
      <vt:lpstr>3 De fondsen</vt:lpstr>
      <vt:lpstr>3 De fondsen</vt:lpstr>
      <vt:lpstr>3 De fondsen</vt:lpstr>
      <vt:lpstr>PowerPoint-presentatie</vt:lpstr>
      <vt:lpstr>3 De fondsen</vt:lpstr>
      <vt:lpstr>3 De fondsen</vt:lpstr>
      <vt:lpstr>Vragen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2022-10-03T08:50:02.0000000Z</dcterms:created>
  <dcterms:modified xsi:type="dcterms:W3CDTF">2025-06-05T09:41:36.0000000Z</dcterms:modified>
  <version/>
  <dc:description/>
  <dc:subject/>
  <keywords/>
  <category>------------------------</category>
</coreProperties>
</file>