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64" r:id="rId2"/>
  </p:sldMasterIdLst>
  <p:notesMasterIdLst>
    <p:notesMasterId r:id="rId20"/>
  </p:notesMasterIdLst>
  <p:handoutMasterIdLst>
    <p:handoutMasterId r:id="rId21"/>
  </p:handoutMasterIdLst>
  <p:sldIdLst>
    <p:sldId id="256" r:id="rId3"/>
    <p:sldId id="260" r:id="rId4"/>
    <p:sldId id="284" r:id="rId5"/>
    <p:sldId id="273" r:id="rId6"/>
    <p:sldId id="287" r:id="rId7"/>
    <p:sldId id="294" r:id="rId8"/>
    <p:sldId id="288" r:id="rId9"/>
    <p:sldId id="289" r:id="rId10"/>
    <p:sldId id="275" r:id="rId11"/>
    <p:sldId id="291" r:id="rId12"/>
    <p:sldId id="290" r:id="rId13"/>
    <p:sldId id="292" r:id="rId14"/>
    <p:sldId id="293" r:id="rId15"/>
    <p:sldId id="279" r:id="rId16"/>
    <p:sldId id="282" r:id="rId17"/>
    <p:sldId id="266" r:id="rId18"/>
    <p:sldId id="261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18" userDrawn="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10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AABA8E-7F73-8157-E48F-547B688A9872}" name="Kranendonk, EP (Erik) (AFP/ANALYSE)" initials="EK" userId="S::e.p.kranendonk@minfin.nl::293e5280-8f90-4f6c-863d-f4732fd4fe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rnout Drenthel" initials="AD [7]" lastIdx="1" clrIdx="6"/>
  <p:cmAuthor id="1" name="Arnout Drenthel" initials="AD" lastIdx="1" clrIdx="0"/>
  <p:cmAuthor id="8" name="Arnout Drenthel" initials="AD [8]" lastIdx="1" clrIdx="7"/>
  <p:cmAuthor id="2" name="Arnout Drenthel" initials="AD [2]" lastIdx="1" clrIdx="1"/>
  <p:cmAuthor id="9" name="Arnout Drenthel" initials="AD [9]" lastIdx="1" clrIdx="8"/>
  <p:cmAuthor id="3" name="Arnout Drenthel" initials="AD [3]" lastIdx="1" clrIdx="2"/>
  <p:cmAuthor id="4" name="Arnout Drenthel" initials="AD [4]" lastIdx="1" clrIdx="3"/>
  <p:cmAuthor id="5" name="Arnout Drenthel" initials="AD [5]" lastIdx="1" clrIdx="4"/>
  <p:cmAuthor id="6" name="Arnout Drenthel" initials="AD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E8FF"/>
    <a:srgbClr val="154273"/>
    <a:srgbClr val="00689A"/>
    <a:srgbClr val="F2D9E7"/>
    <a:srgbClr val="E5B2CF"/>
    <a:srgbClr val="D52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1" autoAdjust="0"/>
    <p:restoredTop sz="70896" autoAdjust="0"/>
  </p:normalViewPr>
  <p:slideViewPr>
    <p:cSldViewPr snapToGrid="0">
      <p:cViewPr varScale="1">
        <p:scale>
          <a:sx n="67" d="100"/>
          <a:sy n="67" d="100"/>
        </p:scale>
        <p:origin x="1042" y="67"/>
      </p:cViewPr>
      <p:guideLst>
        <p:guide pos="518"/>
        <p:guide orient="horz" pos="2160"/>
        <p:guide orient="horz" pos="10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190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Relationship Id="rId27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Downloads\Tabellen%20en%20figuren%20rapport%20HIERIN%20WERKE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'Kleurentabel H1'!$B$1</c:f>
              <c:strCache>
                <c:ptCount val="1"/>
                <c:pt idx="0">
                  <c:v>Positief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'Kleurentabel H1'!$A$2:$A$6</c:f>
              <c:strCache>
                <c:ptCount val="5"/>
                <c:pt idx="0">
                  <c:v>Doenlijkheid</c:v>
                </c:pt>
                <c:pt idx="1">
                  <c:v>Uitvoering en handhaving</c:v>
                </c:pt>
                <c:pt idx="2">
                  <c:v>Doelmatigheid</c:v>
                </c:pt>
                <c:pt idx="3">
                  <c:v>Doeltreffendheid</c:v>
                </c:pt>
                <c:pt idx="4">
                  <c:v>Onderbouwing overheidsingrijpen</c:v>
                </c:pt>
              </c:strCache>
            </c:strRef>
          </c:cat>
          <c:val>
            <c:numRef>
              <c:f>'Kleurentabel H1'!$B$2:$B$6</c:f>
              <c:numCache>
                <c:formatCode>General</c:formatCode>
                <c:ptCount val="5"/>
                <c:pt idx="0">
                  <c:v>31</c:v>
                </c:pt>
                <c:pt idx="1">
                  <c:v>50</c:v>
                </c:pt>
                <c:pt idx="2">
                  <c:v>15</c:v>
                </c:pt>
                <c:pt idx="3">
                  <c:v>33</c:v>
                </c:pt>
                <c:pt idx="4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0E-4897-A7B5-DAFF5DF58DDB}"/>
            </c:ext>
          </c:extLst>
        </c:ser>
        <c:ser>
          <c:idx val="1"/>
          <c:order val="1"/>
          <c:tx>
            <c:strRef>
              <c:f>'Kleurentabel H1'!$C$1</c:f>
              <c:strCache>
                <c:ptCount val="1"/>
                <c:pt idx="0">
                  <c:v>Discutabel/onzeker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'Kleurentabel H1'!$A$2:$A$6</c:f>
              <c:strCache>
                <c:ptCount val="5"/>
                <c:pt idx="0">
                  <c:v>Doenlijkheid</c:v>
                </c:pt>
                <c:pt idx="1">
                  <c:v>Uitvoering en handhaving</c:v>
                </c:pt>
                <c:pt idx="2">
                  <c:v>Doelmatigheid</c:v>
                </c:pt>
                <c:pt idx="3">
                  <c:v>Doeltreffendheid</c:v>
                </c:pt>
                <c:pt idx="4">
                  <c:v>Onderbouwing overheidsingrijpen</c:v>
                </c:pt>
              </c:strCache>
            </c:strRef>
          </c:cat>
          <c:val>
            <c:numRef>
              <c:f>'Kleurentabel H1'!$C$2:$C$6</c:f>
              <c:numCache>
                <c:formatCode>General</c:formatCode>
                <c:ptCount val="5"/>
                <c:pt idx="0">
                  <c:v>8</c:v>
                </c:pt>
                <c:pt idx="1">
                  <c:v>42</c:v>
                </c:pt>
                <c:pt idx="2">
                  <c:v>42</c:v>
                </c:pt>
                <c:pt idx="3">
                  <c:v>36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0E-4897-A7B5-DAFF5DF58DDB}"/>
            </c:ext>
          </c:extLst>
        </c:ser>
        <c:ser>
          <c:idx val="2"/>
          <c:order val="2"/>
          <c:tx>
            <c:strRef>
              <c:f>'Kleurentabel H1'!$D$1</c:f>
              <c:strCache>
                <c:ptCount val="1"/>
                <c:pt idx="0">
                  <c:v>Negatief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'Kleurentabel H1'!$A$2:$A$6</c:f>
              <c:strCache>
                <c:ptCount val="5"/>
                <c:pt idx="0">
                  <c:v>Doenlijkheid</c:v>
                </c:pt>
                <c:pt idx="1">
                  <c:v>Uitvoering en handhaving</c:v>
                </c:pt>
                <c:pt idx="2">
                  <c:v>Doelmatigheid</c:v>
                </c:pt>
                <c:pt idx="3">
                  <c:v>Doeltreffendheid</c:v>
                </c:pt>
                <c:pt idx="4">
                  <c:v>Onderbouwing overheidsingrijpen</c:v>
                </c:pt>
              </c:strCache>
            </c:strRef>
          </c:cat>
          <c:val>
            <c:numRef>
              <c:f>'Kleurentabel H1'!$D$2:$D$6</c:f>
              <c:numCache>
                <c:formatCode>General</c:formatCode>
                <c:ptCount val="5"/>
                <c:pt idx="0">
                  <c:v>3</c:v>
                </c:pt>
                <c:pt idx="1">
                  <c:v>24</c:v>
                </c:pt>
                <c:pt idx="2">
                  <c:v>32</c:v>
                </c:pt>
                <c:pt idx="3">
                  <c:v>20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0E-4897-A7B5-DAFF5DF58DDB}"/>
            </c:ext>
          </c:extLst>
        </c:ser>
        <c:ser>
          <c:idx val="3"/>
          <c:order val="3"/>
          <c:tx>
            <c:strRef>
              <c:f>'Kleurentabel H1'!$E$1</c:f>
              <c:strCache>
                <c:ptCount val="1"/>
                <c:pt idx="0">
                  <c:v>Niet onderzocht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'Kleurentabel H1'!$A$2:$A$6</c:f>
              <c:strCache>
                <c:ptCount val="5"/>
                <c:pt idx="0">
                  <c:v>Doenlijkheid</c:v>
                </c:pt>
                <c:pt idx="1">
                  <c:v>Uitvoering en handhaving</c:v>
                </c:pt>
                <c:pt idx="2">
                  <c:v>Doelmatigheid</c:v>
                </c:pt>
                <c:pt idx="3">
                  <c:v>Doeltreffendheid</c:v>
                </c:pt>
                <c:pt idx="4">
                  <c:v>Onderbouwing overheidsingrijpen</c:v>
                </c:pt>
              </c:strCache>
            </c:strRef>
          </c:cat>
          <c:val>
            <c:numRef>
              <c:f>'Kleurentabel H1'!$E$2:$E$6</c:f>
              <c:numCache>
                <c:formatCode>General</c:formatCode>
                <c:ptCount val="5"/>
                <c:pt idx="2">
                  <c:v>27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0E-4897-A7B5-DAFF5DF58DDB}"/>
            </c:ext>
          </c:extLst>
        </c:ser>
        <c:ser>
          <c:idx val="4"/>
          <c:order val="4"/>
          <c:tx>
            <c:strRef>
              <c:f>'Kleurentabel H1'!$F$1</c:f>
              <c:strCache>
                <c:ptCount val="1"/>
                <c:pt idx="0">
                  <c:v>Geen aandachtspunt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pct25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0E-4897-A7B5-DAFF5DF58DD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'Kleurentabel H1'!$A$2:$A$6</c:f>
              <c:strCache>
                <c:ptCount val="5"/>
                <c:pt idx="0">
                  <c:v>Doenlijkheid</c:v>
                </c:pt>
                <c:pt idx="1">
                  <c:v>Uitvoering en handhaving</c:v>
                </c:pt>
                <c:pt idx="2">
                  <c:v>Doelmatigheid</c:v>
                </c:pt>
                <c:pt idx="3">
                  <c:v>Doeltreffendheid</c:v>
                </c:pt>
                <c:pt idx="4">
                  <c:v>Onderbouwing overheidsingrijpen</c:v>
                </c:pt>
              </c:strCache>
            </c:strRef>
          </c:cat>
          <c:val>
            <c:numRef>
              <c:f>'Kleurentabel H1'!$F$2:$F$6</c:f>
              <c:numCache>
                <c:formatCode>General</c:formatCode>
                <c:ptCount val="5"/>
                <c:pt idx="0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0E-4897-A7B5-DAFF5DF58DD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81670687"/>
        <c:axId val="381660607"/>
      </c:barChart>
      <c:catAx>
        <c:axId val="3816706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81660607"/>
        <c:crosses val="autoZero"/>
        <c:auto val="1"/>
        <c:lblAlgn val="ctr"/>
        <c:lblOffset val="100"/>
        <c:noMultiLvlLbl val="0"/>
      </c:catAx>
      <c:valAx>
        <c:axId val="381660607"/>
        <c:scaling>
          <c:orientation val="minMax"/>
          <c:max val="12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81670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4885984348732297E-2"/>
          <c:y val="0.10042615040021081"/>
          <c:w val="0.82742208241895387"/>
          <c:h val="0.684052710892980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'figuur toptarieven'!$A$3</c:f>
              <c:strCache>
                <c:ptCount val="1"/>
                <c:pt idx="0">
                  <c:v>toptarief werknemer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'figuur toptarieven'!$B$2:$E$2</c:f>
              <c:strCache>
                <c:ptCount val="4"/>
                <c:pt idx="0">
                  <c:v>Basispad</c:v>
                </c:pt>
                <c:pt idx="1">
                  <c:v>Beleidsrichting 1</c:v>
                </c:pt>
                <c:pt idx="2">
                  <c:v>Beleidsrichting 2</c:v>
                </c:pt>
                <c:pt idx="3">
                  <c:v>Beleidsrichting 3</c:v>
                </c:pt>
              </c:strCache>
            </c:strRef>
          </c:cat>
          <c:val>
            <c:numRef>
              <c:f>'figuur toptarieven'!$B$3:$E$3</c:f>
              <c:numCache>
                <c:formatCode>0</c:formatCode>
                <c:ptCount val="4"/>
                <c:pt idx="0" formatCode="0.0">
                  <c:v>49.5</c:v>
                </c:pt>
                <c:pt idx="1">
                  <c:v>44.800000000000004</c:v>
                </c:pt>
                <c:pt idx="2">
                  <c:v>47.199999999999996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1A-4822-8C0D-EC7456E8D252}"/>
            </c:ext>
          </c:extLst>
        </c:ser>
        <c:ser>
          <c:idx val="1"/>
          <c:order val="1"/>
          <c:tx>
            <c:strRef>
              <c:f>'figuur toptarieven'!$A$4</c:f>
              <c:strCache>
                <c:ptCount val="1"/>
                <c:pt idx="0">
                  <c:v>toptarief IB-ondernemer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'figuur toptarieven'!$B$2:$E$2</c:f>
              <c:strCache>
                <c:ptCount val="4"/>
                <c:pt idx="0">
                  <c:v>Basispad</c:v>
                </c:pt>
                <c:pt idx="1">
                  <c:v>Beleidsrichting 1</c:v>
                </c:pt>
                <c:pt idx="2">
                  <c:v>Beleidsrichting 2</c:v>
                </c:pt>
                <c:pt idx="3">
                  <c:v>Beleidsrichting 3</c:v>
                </c:pt>
              </c:strCache>
            </c:strRef>
          </c:cat>
          <c:val>
            <c:numRef>
              <c:f>'figuur toptarieven'!$B$4:$E$4</c:f>
              <c:numCache>
                <c:formatCode>0</c:formatCode>
                <c:ptCount val="4"/>
                <c:pt idx="0" formatCode="0.0">
                  <c:v>44.74004</c:v>
                </c:pt>
                <c:pt idx="1">
                  <c:v>44.800000000000004</c:v>
                </c:pt>
                <c:pt idx="2">
                  <c:v>44.13402</c:v>
                </c:pt>
                <c:pt idx="3">
                  <c:v>45.756599999999992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1A-4822-8C0D-EC7456E8D252}"/>
            </c:ext>
          </c:extLst>
        </c:ser>
        <c:ser>
          <c:idx val="2"/>
          <c:order val="2"/>
          <c:tx>
            <c:strRef>
              <c:f>'figuur toptarieven'!$A$5</c:f>
              <c:strCache>
                <c:ptCount val="1"/>
                <c:pt idx="0">
                  <c:v>gecumuleerd toptarief dga lage winst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'figuur toptarieven'!$B$2:$E$2</c:f>
              <c:strCache>
                <c:ptCount val="4"/>
                <c:pt idx="0">
                  <c:v>Basispad</c:v>
                </c:pt>
                <c:pt idx="1">
                  <c:v>Beleidsrichting 1</c:v>
                </c:pt>
                <c:pt idx="2">
                  <c:v>Beleidsrichting 2</c:v>
                </c:pt>
                <c:pt idx="3">
                  <c:v>Beleidsrichting 3</c:v>
                </c:pt>
              </c:strCache>
            </c:strRef>
          </c:cat>
          <c:val>
            <c:numRef>
              <c:f>'figuur toptarieven'!$B$5:$E$5</c:f>
              <c:numCache>
                <c:formatCode>0</c:formatCode>
                <c:ptCount val="4"/>
                <c:pt idx="0" formatCode="0.0">
                  <c:v>38.844999999999999</c:v>
                </c:pt>
                <c:pt idx="1">
                  <c:v>44.747999999999998</c:v>
                </c:pt>
                <c:pt idx="2">
                  <c:v>44.14</c:v>
                </c:pt>
                <c:pt idx="3">
                  <c:v>42.620000000000005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1A-4822-8C0D-EC7456E8D252}"/>
            </c:ext>
          </c:extLst>
        </c:ser>
        <c:ser>
          <c:idx val="3"/>
          <c:order val="3"/>
          <c:tx>
            <c:strRef>
              <c:f>'figuur toptarieven'!$A$6</c:f>
              <c:strCache>
                <c:ptCount val="1"/>
                <c:pt idx="0">
                  <c:v>gecumuleerd toptarief dga hoge winst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'figuur toptarieven'!$B$2:$E$2</c:f>
              <c:strCache>
                <c:ptCount val="4"/>
                <c:pt idx="0">
                  <c:v>Basispad</c:v>
                </c:pt>
                <c:pt idx="1">
                  <c:v>Beleidsrichting 1</c:v>
                </c:pt>
                <c:pt idx="2">
                  <c:v>Beleidsrichting 2</c:v>
                </c:pt>
                <c:pt idx="3">
                  <c:v>Beleidsrichting 3</c:v>
                </c:pt>
              </c:strCache>
            </c:strRef>
          </c:cat>
          <c:val>
            <c:numRef>
              <c:f>'figuur toptarieven'!$B$6:$E$6</c:f>
              <c:numCache>
                <c:formatCode>0</c:formatCode>
                <c:ptCount val="4"/>
                <c:pt idx="0" formatCode="0.0">
                  <c:v>48.802</c:v>
                </c:pt>
                <c:pt idx="1">
                  <c:v>44.747999999999998</c:v>
                </c:pt>
                <c:pt idx="2">
                  <c:v>47.18</c:v>
                </c:pt>
                <c:pt idx="3">
                  <c:v>45.28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1A-4822-8C0D-EC7456E8D2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902127"/>
        <c:axId val="187903087"/>
      </c:barChart>
      <c:catAx>
        <c:axId val="187902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87903087"/>
        <c:crosses val="autoZero"/>
        <c:auto val="1"/>
        <c:lblAlgn val="ctr"/>
        <c:lblOffset val="100"/>
        <c:noMultiLvlLbl val="0"/>
      </c:catAx>
      <c:valAx>
        <c:axId val="187903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87902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  <a:effectLst/>
  </c:spPr>
  <c:txPr>
    <a:bodyPr/>
    <a:lstStyle/>
    <a:p>
      <a:pPr>
        <a:defRPr sz="1600"/>
      </a:pPr>
      <a:endParaRPr lang="nl-N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EC3C08-D0B3-4643-95C7-B7288F1F88F8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nl-NL"/>
        </a:p>
      </dgm:t>
    </dgm:pt>
    <dgm:pt modelId="{87CF70D1-65B4-4866-A81A-2C4632534383}">
      <dgm:prSet phldrT="[Tekst]" custT="1"/>
      <dgm:spPr/>
      <dgm:t>
        <a:bodyPr/>
        <a:lstStyle/>
        <a:p>
          <a:r>
            <a:rPr lang="en-US" sz="1800" dirty="0" err="1">
              <a:solidFill>
                <a:schemeClr val="bg1"/>
              </a:solidFill>
              <a:latin typeface="RijksoverheidSansText-Bold"/>
            </a:rPr>
            <a:t>Beleidsrichting</a:t>
          </a:r>
          <a:r>
            <a:rPr lang="en-US" sz="1800" dirty="0">
              <a:solidFill>
                <a:schemeClr val="bg1"/>
              </a:solidFill>
              <a:latin typeface="RijksoverheidSansText-Bold"/>
            </a:rPr>
            <a:t> 1</a:t>
          </a:r>
          <a:endParaRPr lang="nl-NL" sz="1800" dirty="0">
            <a:solidFill>
              <a:schemeClr val="bg1"/>
            </a:solidFill>
            <a:latin typeface="RijksoverheidSansText-Bold"/>
          </a:endParaRPr>
        </a:p>
      </dgm:t>
    </dgm:pt>
    <dgm:pt modelId="{3C2FADD2-24D7-4992-A35C-8FE39C24A847}" type="parTrans" cxnId="{51551543-03EE-4F94-A4A8-484E3FDE8705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D014A2B9-3991-46AB-A6B0-7BA13F6931F7}" type="sibTrans" cxnId="{51551543-03EE-4F94-A4A8-484E3FDE8705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AA3EF725-0F9A-485A-92C6-6C607D6A9515}">
      <dgm:prSet phldrT="[Tekst]" custT="1"/>
      <dgm:spPr/>
      <dgm:t>
        <a:bodyPr/>
        <a:lstStyle/>
        <a:p>
          <a:pPr marL="0" indent="0">
            <a:buNone/>
          </a:pPr>
          <a:r>
            <a:rPr lang="en-US" sz="2000" b="1" dirty="0" err="1">
              <a:solidFill>
                <a:schemeClr val="tx1"/>
              </a:solidFill>
              <a:latin typeface="RijksoverheidSansText-Bold"/>
            </a:rPr>
            <a:t>Verlagen</a:t>
          </a:r>
          <a:r>
            <a:rPr lang="en-US" sz="2000" b="1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0" dirty="0" err="1">
              <a:solidFill>
                <a:schemeClr val="tx1"/>
              </a:solidFill>
              <a:latin typeface="RijksoverheidSansText-Bold"/>
            </a:rPr>
            <a:t>algemeen</a:t>
          </a:r>
          <a:r>
            <a:rPr lang="en-US" sz="2000" b="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0" dirty="0" err="1">
              <a:solidFill>
                <a:schemeClr val="tx1"/>
              </a:solidFill>
              <a:latin typeface="RijksoverheidSansText-Bold"/>
            </a:rPr>
            <a:t>tarief</a:t>
          </a:r>
          <a:r>
            <a:rPr lang="en-US" sz="2000" b="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van 21 </a:t>
          </a:r>
          <a:r>
            <a:rPr lang="en-US" sz="2000" dirty="0" err="1">
              <a:solidFill>
                <a:schemeClr val="tx1"/>
              </a:solidFill>
              <a:latin typeface="RijksoverheidSansText-Bold"/>
            </a:rPr>
            <a:t>naar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dirty="0">
              <a:solidFill>
                <a:schemeClr val="tx1"/>
              </a:solidFill>
              <a:latin typeface="RijksoverheidSansText-Bold"/>
            </a:rPr>
            <a:t>18%</a:t>
          </a:r>
          <a:endParaRPr lang="nl-NL" sz="2000" b="1" dirty="0">
            <a:solidFill>
              <a:schemeClr val="tx1"/>
            </a:solidFill>
            <a:latin typeface="RijksoverheidSansText-Bold"/>
          </a:endParaRPr>
        </a:p>
      </dgm:t>
    </dgm:pt>
    <dgm:pt modelId="{C16CA352-07FC-4377-8779-1F4AE1D99C90}" type="parTrans" cxnId="{FD6374D1-009F-4B3C-859F-241A2824EC29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646E25FF-918A-433F-8F71-F560469A75E5}" type="sibTrans" cxnId="{FD6374D1-009F-4B3C-859F-241A2824EC29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89C0487F-1963-4A6F-9487-ED3C9B2E7FD2}">
      <dgm:prSet phldrT="[Tekst]" custT="1"/>
      <dgm:spPr/>
      <dgm:t>
        <a:bodyPr/>
        <a:lstStyle/>
        <a:p>
          <a:r>
            <a:rPr lang="en-US" sz="1800" dirty="0" err="1">
              <a:solidFill>
                <a:schemeClr val="bg1"/>
              </a:solidFill>
              <a:latin typeface="RijksoverheidSansText-Bold"/>
            </a:rPr>
            <a:t>Beleidsrichting</a:t>
          </a:r>
          <a:r>
            <a:rPr lang="en-US" sz="1800" dirty="0">
              <a:solidFill>
                <a:schemeClr val="bg1"/>
              </a:solidFill>
              <a:latin typeface="RijksoverheidSansText-Bold"/>
            </a:rPr>
            <a:t> 2</a:t>
          </a:r>
          <a:endParaRPr lang="nl-NL" sz="1800" dirty="0">
            <a:solidFill>
              <a:schemeClr val="bg1"/>
            </a:solidFill>
            <a:latin typeface="RijksoverheidSansText-Bold"/>
          </a:endParaRPr>
        </a:p>
      </dgm:t>
    </dgm:pt>
    <dgm:pt modelId="{5F9EF007-69E4-4DEA-A75C-534254DE0855}" type="parTrans" cxnId="{F1AA7616-17E0-4F6D-8AD0-279684AFE4AC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4FC7F3BA-FE9A-480B-BDC8-93B7CAB40668}" type="sibTrans" cxnId="{F1AA7616-17E0-4F6D-8AD0-279684AFE4AC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C52C8DE7-1146-4D59-ABF7-15D7F99E2EEA}">
      <dgm:prSet phldrT="[Tekst]" custT="1"/>
      <dgm:spPr/>
      <dgm:t>
        <a:bodyPr/>
        <a:lstStyle/>
        <a:p>
          <a:pPr marL="0" lvl="1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Stapsgewijs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naar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één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btw-</a:t>
          </a: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tarief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van </a:t>
          </a:r>
          <a:r>
            <a:rPr lang="en-US" sz="2000" b="1" kern="1200" dirty="0">
              <a:solidFill>
                <a:schemeClr val="tx1"/>
              </a:solidFill>
              <a:latin typeface="RijksoverheidSansText-Bold"/>
            </a:rPr>
            <a:t>21%</a:t>
          </a:r>
          <a:endParaRPr lang="nl-NL" sz="2000" b="1" kern="1200" dirty="0">
            <a:solidFill>
              <a:schemeClr val="tx1"/>
            </a:solidFill>
            <a:latin typeface="RijksoverheidSansText-Bold"/>
          </a:endParaRPr>
        </a:p>
      </dgm:t>
    </dgm:pt>
    <dgm:pt modelId="{E192BF18-347F-4126-A669-EEF78F9E7D34}" type="parTrans" cxnId="{67EE17CE-8095-4336-981F-FC2AD72707E8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C38E8C78-C644-40F0-9756-6AEB56D631B8}" type="sibTrans" cxnId="{67EE17CE-8095-4336-981F-FC2AD72707E8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34BF586D-DA14-4CE8-826E-C87EBA797BC5}">
      <dgm:prSet phldrT="[Tekst]" custT="1"/>
      <dgm:spPr/>
      <dgm:t>
        <a:bodyPr/>
        <a:lstStyle/>
        <a:p>
          <a:r>
            <a:rPr lang="en-US" sz="1800" dirty="0" err="1">
              <a:solidFill>
                <a:schemeClr val="bg1"/>
              </a:solidFill>
              <a:latin typeface="RijksoverheidSansText-Bold"/>
            </a:rPr>
            <a:t>Beleidsrichting</a:t>
          </a:r>
          <a:r>
            <a:rPr lang="en-US" sz="1800" dirty="0">
              <a:solidFill>
                <a:schemeClr val="bg1"/>
              </a:solidFill>
              <a:latin typeface="RijksoverheidSansText-Bold"/>
            </a:rPr>
            <a:t> 3</a:t>
          </a:r>
          <a:endParaRPr lang="nl-NL" sz="1800" dirty="0">
            <a:solidFill>
              <a:schemeClr val="bg1"/>
            </a:solidFill>
            <a:latin typeface="RijksoverheidSansText-Bold"/>
          </a:endParaRPr>
        </a:p>
      </dgm:t>
    </dgm:pt>
    <dgm:pt modelId="{93143457-9AAB-4A1C-9201-C67881C454CE}" type="parTrans" cxnId="{84DD762D-17AF-4261-93C4-DC7DC2C29443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51C1B09C-3729-4641-AE1C-47F491796F18}" type="sibTrans" cxnId="{84DD762D-17AF-4261-93C4-DC7DC2C29443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24323413-6555-49F8-B333-2215A98D3CC3}">
      <dgm:prSet phldrT="[Tekst]" custT="1"/>
      <dgm:spPr/>
      <dgm:t>
        <a:bodyPr/>
        <a:lstStyle/>
        <a:p>
          <a:pPr>
            <a:buNone/>
          </a:pPr>
          <a:r>
            <a:rPr lang="nl-NL" sz="1800" dirty="0">
              <a:solidFill>
                <a:schemeClr val="tx1"/>
              </a:solidFill>
              <a:latin typeface="RijksoverheidSansText-Bold"/>
            </a:rPr>
            <a:t>9% voor </a:t>
          </a:r>
          <a:r>
            <a:rPr lang="nl-NL" sz="1800" b="1" dirty="0">
              <a:solidFill>
                <a:schemeClr val="tx1"/>
              </a:solidFill>
              <a:latin typeface="RijksoverheidSansText-Bold"/>
            </a:rPr>
            <a:t>voedingsmiddelen/water</a:t>
          </a:r>
          <a:r>
            <a:rPr lang="nl-NL" sz="1800" b="0" dirty="0">
              <a:solidFill>
                <a:schemeClr val="tx1"/>
              </a:solidFill>
              <a:latin typeface="RijksoverheidSansText-Bold"/>
            </a:rPr>
            <a:t>,</a:t>
          </a:r>
          <a:r>
            <a:rPr lang="nl-NL" sz="1800" b="1" dirty="0">
              <a:solidFill>
                <a:schemeClr val="tx1"/>
              </a:solidFill>
              <a:latin typeface="RijksoverheidSansText-Bold"/>
            </a:rPr>
            <a:t> </a:t>
          </a:r>
        </a:p>
      </dgm:t>
    </dgm:pt>
    <dgm:pt modelId="{06FE2190-DF71-4EB7-BEDC-58CCD5A36DA0}" type="parTrans" cxnId="{E7B1F46B-A91A-420E-A63E-24A4B8D526C6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CE079B35-11C7-4704-9D54-7DA10EC7F9C5}" type="sibTrans" cxnId="{E7B1F46B-A91A-420E-A63E-24A4B8D526C6}">
      <dgm:prSet/>
      <dgm:spPr/>
      <dgm:t>
        <a:bodyPr/>
        <a:lstStyle/>
        <a:p>
          <a:endParaRPr lang="nl-NL" sz="1500">
            <a:latin typeface="RijksoverheidSansText-Bold"/>
          </a:endParaRPr>
        </a:p>
      </dgm:t>
    </dgm:pt>
    <dgm:pt modelId="{4E1B7532-74B7-4B0E-ADF8-4E93D23E232A}">
      <dgm:prSet phldrT="[Tekst]" custT="1"/>
      <dgm:spPr/>
      <dgm:t>
        <a:bodyPr/>
        <a:lstStyle/>
        <a:p>
          <a:pPr>
            <a:buNone/>
          </a:pPr>
          <a:r>
            <a:rPr lang="nl-NL" sz="1800" b="1" dirty="0">
              <a:solidFill>
                <a:schemeClr val="tx1"/>
              </a:solidFill>
              <a:latin typeface="RijksoverheidSansText-Bold"/>
            </a:rPr>
            <a:t>Alternatief</a:t>
          </a:r>
          <a:r>
            <a:rPr lang="nl-NL" sz="1800" dirty="0">
              <a:solidFill>
                <a:schemeClr val="tx1"/>
              </a:solidFill>
              <a:latin typeface="RijksoverheidSansText-Bold"/>
            </a:rPr>
            <a:t> (als beschikbaar) voor personenvervoer, reparatie- en isolatiewerkzaamheden</a:t>
          </a:r>
        </a:p>
        <a:p>
          <a:pPr>
            <a:buNone/>
          </a:pPr>
          <a:r>
            <a:rPr lang="nl-NL" sz="1800" dirty="0">
              <a:solidFill>
                <a:schemeClr val="tx1"/>
              </a:solidFill>
              <a:latin typeface="RijksoverheidSansText-Bold"/>
            </a:rPr>
            <a:t>en cultuur, media en sport</a:t>
          </a:r>
          <a:endParaRPr lang="nl-NL" sz="1400" dirty="0">
            <a:solidFill>
              <a:schemeClr val="tx1"/>
            </a:solidFill>
            <a:latin typeface="RijksoverheidSansText-Bold"/>
          </a:endParaRPr>
        </a:p>
      </dgm:t>
    </dgm:pt>
    <dgm:pt modelId="{4E720E82-2E28-40B6-835E-9B27D171FD2F}" type="parTrans" cxnId="{50EE5E67-14E7-4387-85E5-1A8A96860D88}">
      <dgm:prSet/>
      <dgm:spPr/>
      <dgm:t>
        <a:bodyPr/>
        <a:lstStyle/>
        <a:p>
          <a:endParaRPr lang="nl-NL"/>
        </a:p>
      </dgm:t>
    </dgm:pt>
    <dgm:pt modelId="{6F2325E2-1140-4088-B24D-C76C4F163026}" type="sibTrans" cxnId="{50EE5E67-14E7-4387-85E5-1A8A96860D88}">
      <dgm:prSet/>
      <dgm:spPr/>
      <dgm:t>
        <a:bodyPr/>
        <a:lstStyle/>
        <a:p>
          <a:endParaRPr lang="nl-NL"/>
        </a:p>
      </dgm:t>
    </dgm:pt>
    <dgm:pt modelId="{BCE8FF52-C257-4AD8-B411-81C71FE1B0DD}">
      <dgm:prSet phldrT="[Tekst]" custT="1"/>
      <dgm:spPr/>
      <dgm:t>
        <a:bodyPr/>
        <a:lstStyle/>
        <a:p>
          <a:pPr marL="0" indent="0">
            <a:buNone/>
          </a:pPr>
          <a:r>
            <a:rPr lang="en-US" sz="2000" b="1" dirty="0" err="1">
              <a:solidFill>
                <a:schemeClr val="tx1"/>
              </a:solidFill>
              <a:latin typeface="RijksoverheidSansText-Bold"/>
            </a:rPr>
            <a:t>Stapsgewijs</a:t>
          </a:r>
          <a:r>
            <a:rPr lang="en-US" sz="2000" b="1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0" dirty="0" err="1">
              <a:solidFill>
                <a:schemeClr val="tx1"/>
              </a:solidFill>
              <a:latin typeface="RijksoverheidSansText-Bold"/>
            </a:rPr>
            <a:t>verhogen</a:t>
          </a:r>
          <a:r>
            <a:rPr lang="en-US" sz="2000" b="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0" dirty="0" err="1">
              <a:solidFill>
                <a:schemeClr val="tx1"/>
              </a:solidFill>
              <a:latin typeface="RijksoverheidSansText-Bold"/>
            </a:rPr>
            <a:t>verlaagde</a:t>
          </a:r>
          <a:r>
            <a:rPr lang="en-US" sz="2000" b="0" dirty="0">
              <a:solidFill>
                <a:schemeClr val="tx1"/>
              </a:solidFill>
              <a:latin typeface="RijksoverheidSansText-Bold"/>
            </a:rPr>
            <a:t> btw-</a:t>
          </a:r>
          <a:r>
            <a:rPr lang="en-US" sz="2000" b="0" dirty="0" err="1">
              <a:solidFill>
                <a:schemeClr val="tx1"/>
              </a:solidFill>
              <a:latin typeface="RijksoverheidSansText-Bold"/>
            </a:rPr>
            <a:t>tarieven</a:t>
          </a:r>
          <a:r>
            <a:rPr lang="en-US" sz="2000" b="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0" dirty="0" err="1">
              <a:solidFill>
                <a:schemeClr val="tx1"/>
              </a:solidFill>
              <a:latin typeface="RijksoverheidSansText-Bold"/>
            </a:rPr>
            <a:t>naar</a:t>
          </a:r>
          <a:r>
            <a:rPr lang="en-US" sz="2000" b="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dirty="0">
              <a:solidFill>
                <a:schemeClr val="tx1"/>
              </a:solidFill>
              <a:latin typeface="RijksoverheidSansText-Bold"/>
            </a:rPr>
            <a:t>18%</a:t>
          </a:r>
          <a:endParaRPr lang="nl-NL" sz="2000" b="1" dirty="0">
            <a:solidFill>
              <a:schemeClr val="tx1"/>
            </a:solidFill>
            <a:latin typeface="RijksoverheidSansText-Bold"/>
          </a:endParaRPr>
        </a:p>
      </dgm:t>
    </dgm:pt>
    <dgm:pt modelId="{709F8A62-BBDF-4B15-84D6-8B58FDCDE416}" type="parTrans" cxnId="{9A75E4D0-CB5B-4B2C-A306-3D87E4CF38D7}">
      <dgm:prSet/>
      <dgm:spPr/>
      <dgm:t>
        <a:bodyPr/>
        <a:lstStyle/>
        <a:p>
          <a:endParaRPr lang="nl-NL"/>
        </a:p>
      </dgm:t>
    </dgm:pt>
    <dgm:pt modelId="{AB14D5FF-A681-4C72-B2FB-D4294487A8AF}" type="sibTrans" cxnId="{9A75E4D0-CB5B-4B2C-A306-3D87E4CF38D7}">
      <dgm:prSet/>
      <dgm:spPr/>
      <dgm:t>
        <a:bodyPr/>
        <a:lstStyle/>
        <a:p>
          <a:endParaRPr lang="nl-NL"/>
        </a:p>
      </dgm:t>
    </dgm:pt>
    <dgm:pt modelId="{8095EED5-6C8D-4A79-ADB1-07C84F03600A}">
      <dgm:prSet phldrT="[Tekst]" custT="1"/>
      <dgm:spPr/>
      <dgm:t>
        <a:bodyPr/>
        <a:lstStyle/>
        <a:p>
          <a:pPr marL="0" lvl="1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nl-NL" sz="2000" b="1" kern="1200" dirty="0">
              <a:solidFill>
                <a:schemeClr val="tx1"/>
              </a:solidFill>
              <a:latin typeface="RijksoverheidSansText-Bold"/>
              <a:ea typeface="+mn-ea"/>
              <a:cs typeface="+mn-cs"/>
            </a:rPr>
            <a:t>€ 16 </a:t>
          </a:r>
          <a:r>
            <a:rPr lang="nl-NL" sz="2000" b="1" kern="1200" dirty="0" err="1">
              <a:solidFill>
                <a:schemeClr val="tx1"/>
              </a:solidFill>
              <a:latin typeface="RijksoverheidSansText-Bold"/>
              <a:ea typeface="+mn-ea"/>
              <a:cs typeface="+mn-cs"/>
            </a:rPr>
            <a:t>mld</a:t>
          </a:r>
          <a:r>
            <a:rPr lang="nl-NL" sz="2000" kern="1200" dirty="0">
              <a:solidFill>
                <a:schemeClr val="tx1"/>
              </a:solidFill>
              <a:latin typeface="RijksoverheidSansText-Bold"/>
              <a:ea typeface="+mn-ea"/>
              <a:cs typeface="+mn-cs"/>
            </a:rPr>
            <a:t> voor verlaging van de inkomstenbelasting</a:t>
          </a:r>
          <a:endParaRPr lang="nl-NL" sz="2000" b="1" kern="1200" dirty="0">
            <a:solidFill>
              <a:schemeClr val="tx1"/>
            </a:solidFill>
            <a:latin typeface="RijksoverheidSansText-Bold"/>
          </a:endParaRPr>
        </a:p>
      </dgm:t>
    </dgm:pt>
    <dgm:pt modelId="{E6254729-9388-4497-AD7B-4910D6A819E9}" type="parTrans" cxnId="{7724EF40-C5D9-4605-8F80-B4BC448803D7}">
      <dgm:prSet/>
      <dgm:spPr/>
      <dgm:t>
        <a:bodyPr/>
        <a:lstStyle/>
        <a:p>
          <a:endParaRPr lang="nl-NL"/>
        </a:p>
      </dgm:t>
    </dgm:pt>
    <dgm:pt modelId="{5934C9D7-F4D4-4FEE-8A7C-9FFC85555092}" type="sibTrans" cxnId="{7724EF40-C5D9-4605-8F80-B4BC448803D7}">
      <dgm:prSet/>
      <dgm:spPr/>
      <dgm:t>
        <a:bodyPr/>
        <a:lstStyle/>
        <a:p>
          <a:endParaRPr lang="nl-NL"/>
        </a:p>
      </dgm:t>
    </dgm:pt>
    <dgm:pt modelId="{F60BBE57-F10E-4F62-914B-37955F7C919E}">
      <dgm:prSet phldrT="[Tekst]" custT="1"/>
      <dgm:spPr/>
      <dgm:t>
        <a:bodyPr/>
        <a:lstStyle/>
        <a:p>
          <a:pPr>
            <a:buNone/>
          </a:pPr>
          <a:r>
            <a:rPr lang="nl-NL" sz="1800" dirty="0">
              <a:solidFill>
                <a:schemeClr val="tx1"/>
              </a:solidFill>
              <a:latin typeface="RijksoverheidSansText-Bold"/>
            </a:rPr>
            <a:t>21% overige goederen/diensten, </a:t>
          </a:r>
          <a:r>
            <a:rPr lang="nl-NL" sz="1800" b="1" dirty="0">
              <a:solidFill>
                <a:schemeClr val="tx1"/>
              </a:solidFill>
              <a:latin typeface="RijksoverheidSansText-Bold"/>
            </a:rPr>
            <a:t>€ 3 </a:t>
          </a:r>
          <a:r>
            <a:rPr lang="nl-NL" sz="1800" b="1" dirty="0" err="1">
              <a:solidFill>
                <a:schemeClr val="tx1"/>
              </a:solidFill>
              <a:latin typeface="RijksoverheidSansText-Bold"/>
            </a:rPr>
            <a:t>mld</a:t>
          </a:r>
          <a:r>
            <a:rPr lang="nl-NL" sz="1800" b="1" dirty="0">
              <a:solidFill>
                <a:schemeClr val="tx1"/>
              </a:solidFill>
              <a:latin typeface="RijksoverheidSansText-Bold"/>
            </a:rPr>
            <a:t> </a:t>
          </a:r>
          <a:r>
            <a:rPr lang="nl-NL" sz="1800" dirty="0">
              <a:solidFill>
                <a:schemeClr val="tx1"/>
              </a:solidFill>
              <a:latin typeface="RijksoverheidSansText-Bold"/>
            </a:rPr>
            <a:t>voor lagere IB burgers</a:t>
          </a:r>
          <a:endParaRPr lang="nl-NL" sz="1800" b="1" dirty="0">
            <a:solidFill>
              <a:schemeClr val="tx1"/>
            </a:solidFill>
            <a:latin typeface="RijksoverheidSansText-Bold"/>
          </a:endParaRPr>
        </a:p>
      </dgm:t>
    </dgm:pt>
    <dgm:pt modelId="{7FF8914D-9970-415F-8233-F64F6A317D92}" type="parTrans" cxnId="{A90E6196-9BF5-44C9-80F8-1EB216774306}">
      <dgm:prSet/>
      <dgm:spPr/>
    </dgm:pt>
    <dgm:pt modelId="{843E92DF-BB00-4C0E-B68A-80E0CB27A80C}" type="sibTrans" cxnId="{A90E6196-9BF5-44C9-80F8-1EB216774306}">
      <dgm:prSet/>
      <dgm:spPr/>
    </dgm:pt>
    <dgm:pt modelId="{0FE23841-E47E-4652-8662-529A78014BED}" type="pres">
      <dgm:prSet presAssocID="{F3EC3C08-D0B3-4643-95C7-B7288F1F88F8}" presName="Name0" presStyleCnt="0">
        <dgm:presLayoutVars>
          <dgm:dir/>
          <dgm:animLvl val="lvl"/>
          <dgm:resizeHandles val="exact"/>
        </dgm:presLayoutVars>
      </dgm:prSet>
      <dgm:spPr/>
    </dgm:pt>
    <dgm:pt modelId="{D0AB94A5-FB1B-4DF2-93FC-A97ED6351F8C}" type="pres">
      <dgm:prSet presAssocID="{87CF70D1-65B4-4866-A81A-2C4632534383}" presName="linNode" presStyleCnt="0"/>
      <dgm:spPr/>
    </dgm:pt>
    <dgm:pt modelId="{EC1A51FB-3A0E-4FC2-BBF0-7193C15F9043}" type="pres">
      <dgm:prSet presAssocID="{87CF70D1-65B4-4866-A81A-2C4632534383}" presName="parentText" presStyleLbl="node1" presStyleIdx="0" presStyleCnt="3" custScaleX="52114">
        <dgm:presLayoutVars>
          <dgm:chMax val="1"/>
          <dgm:bulletEnabled val="1"/>
        </dgm:presLayoutVars>
      </dgm:prSet>
      <dgm:spPr/>
    </dgm:pt>
    <dgm:pt modelId="{CFDB6FFD-6780-41EB-BE4E-7147893AAFE1}" type="pres">
      <dgm:prSet presAssocID="{87CF70D1-65B4-4866-A81A-2C4632534383}" presName="descendantText" presStyleLbl="alignAccFollowNode1" presStyleIdx="0" presStyleCnt="3" custScaleX="122828">
        <dgm:presLayoutVars>
          <dgm:bulletEnabled val="1"/>
        </dgm:presLayoutVars>
      </dgm:prSet>
      <dgm:spPr/>
    </dgm:pt>
    <dgm:pt modelId="{4E4F406F-8FAB-4BA1-AF89-D1D22362967A}" type="pres">
      <dgm:prSet presAssocID="{D014A2B9-3991-46AB-A6B0-7BA13F6931F7}" presName="sp" presStyleCnt="0"/>
      <dgm:spPr/>
    </dgm:pt>
    <dgm:pt modelId="{86A09DBE-8909-4B54-BE73-C79DD1B69F80}" type="pres">
      <dgm:prSet presAssocID="{89C0487F-1963-4A6F-9487-ED3C9B2E7FD2}" presName="linNode" presStyleCnt="0"/>
      <dgm:spPr/>
    </dgm:pt>
    <dgm:pt modelId="{754995FB-84B2-47B6-9AEB-C16611C75F8E}" type="pres">
      <dgm:prSet presAssocID="{89C0487F-1963-4A6F-9487-ED3C9B2E7FD2}" presName="parentText" presStyleLbl="node1" presStyleIdx="1" presStyleCnt="3" custScaleX="52114">
        <dgm:presLayoutVars>
          <dgm:chMax val="1"/>
          <dgm:bulletEnabled val="1"/>
        </dgm:presLayoutVars>
      </dgm:prSet>
      <dgm:spPr/>
    </dgm:pt>
    <dgm:pt modelId="{EC9F9AAC-0DE3-4B5B-AA30-A9BB1ECC2E82}" type="pres">
      <dgm:prSet presAssocID="{89C0487F-1963-4A6F-9487-ED3C9B2E7FD2}" presName="descendantText" presStyleLbl="alignAccFollowNode1" presStyleIdx="1" presStyleCnt="3" custScaleX="122828">
        <dgm:presLayoutVars>
          <dgm:bulletEnabled val="1"/>
        </dgm:presLayoutVars>
      </dgm:prSet>
      <dgm:spPr/>
    </dgm:pt>
    <dgm:pt modelId="{801CEBFD-34A7-42B0-BB8B-64C8FA4B1094}" type="pres">
      <dgm:prSet presAssocID="{4FC7F3BA-FE9A-480B-BDC8-93B7CAB40668}" presName="sp" presStyleCnt="0"/>
      <dgm:spPr/>
    </dgm:pt>
    <dgm:pt modelId="{FA3EB79E-CD0C-4EE3-B4A1-981AE60DCB91}" type="pres">
      <dgm:prSet presAssocID="{34BF586D-DA14-4CE8-826E-C87EBA797BC5}" presName="linNode" presStyleCnt="0"/>
      <dgm:spPr/>
    </dgm:pt>
    <dgm:pt modelId="{556EA598-0759-49E8-B7D8-A049B7319FEC}" type="pres">
      <dgm:prSet presAssocID="{34BF586D-DA14-4CE8-826E-C87EBA797BC5}" presName="parentText" presStyleLbl="node1" presStyleIdx="2" presStyleCnt="3" custScaleX="52114">
        <dgm:presLayoutVars>
          <dgm:chMax val="1"/>
          <dgm:bulletEnabled val="1"/>
        </dgm:presLayoutVars>
      </dgm:prSet>
      <dgm:spPr/>
    </dgm:pt>
    <dgm:pt modelId="{5897306A-1841-4F85-8165-78FD16D4CD02}" type="pres">
      <dgm:prSet presAssocID="{34BF586D-DA14-4CE8-826E-C87EBA797BC5}" presName="descendantText" presStyleLbl="alignAccFollowNode1" presStyleIdx="2" presStyleCnt="3" custScaleX="122828">
        <dgm:presLayoutVars>
          <dgm:bulletEnabled val="1"/>
        </dgm:presLayoutVars>
      </dgm:prSet>
      <dgm:spPr/>
    </dgm:pt>
  </dgm:ptLst>
  <dgm:cxnLst>
    <dgm:cxn modelId="{F1AA7616-17E0-4F6D-8AD0-279684AFE4AC}" srcId="{F3EC3C08-D0B3-4643-95C7-B7288F1F88F8}" destId="{89C0487F-1963-4A6F-9487-ED3C9B2E7FD2}" srcOrd="1" destOrd="0" parTransId="{5F9EF007-69E4-4DEA-A75C-534254DE0855}" sibTransId="{4FC7F3BA-FE9A-480B-BDC8-93B7CAB40668}"/>
    <dgm:cxn modelId="{A315FC1C-54AE-462C-A735-2EC036D3B00E}" type="presOf" srcId="{34BF586D-DA14-4CE8-826E-C87EBA797BC5}" destId="{556EA598-0759-49E8-B7D8-A049B7319FEC}" srcOrd="0" destOrd="0" presId="urn:microsoft.com/office/officeart/2005/8/layout/vList5"/>
    <dgm:cxn modelId="{84DD762D-17AF-4261-93C4-DC7DC2C29443}" srcId="{F3EC3C08-D0B3-4643-95C7-B7288F1F88F8}" destId="{34BF586D-DA14-4CE8-826E-C87EBA797BC5}" srcOrd="2" destOrd="0" parTransId="{93143457-9AAB-4A1C-9201-C67881C454CE}" sibTransId="{51C1B09C-3729-4641-AE1C-47F491796F18}"/>
    <dgm:cxn modelId="{7724EF40-C5D9-4605-8F80-B4BC448803D7}" srcId="{89C0487F-1963-4A6F-9487-ED3C9B2E7FD2}" destId="{8095EED5-6C8D-4A79-ADB1-07C84F03600A}" srcOrd="1" destOrd="0" parTransId="{E6254729-9388-4497-AD7B-4910D6A819E9}" sibTransId="{5934C9D7-F4D4-4FEE-8A7C-9FFC85555092}"/>
    <dgm:cxn modelId="{51551543-03EE-4F94-A4A8-484E3FDE8705}" srcId="{F3EC3C08-D0B3-4643-95C7-B7288F1F88F8}" destId="{87CF70D1-65B4-4866-A81A-2C4632534383}" srcOrd="0" destOrd="0" parTransId="{3C2FADD2-24D7-4992-A35C-8FE39C24A847}" sibTransId="{D014A2B9-3991-46AB-A6B0-7BA13F6931F7}"/>
    <dgm:cxn modelId="{50EE5E67-14E7-4387-85E5-1A8A96860D88}" srcId="{34BF586D-DA14-4CE8-826E-C87EBA797BC5}" destId="{4E1B7532-74B7-4B0E-ADF8-4E93D23E232A}" srcOrd="2" destOrd="0" parTransId="{4E720E82-2E28-40B6-835E-9B27D171FD2F}" sibTransId="{6F2325E2-1140-4088-B24D-C76C4F163026}"/>
    <dgm:cxn modelId="{E7B1F46B-A91A-420E-A63E-24A4B8D526C6}" srcId="{34BF586D-DA14-4CE8-826E-C87EBA797BC5}" destId="{24323413-6555-49F8-B333-2215A98D3CC3}" srcOrd="0" destOrd="0" parTransId="{06FE2190-DF71-4EB7-BEDC-58CCD5A36DA0}" sibTransId="{CE079B35-11C7-4704-9D54-7DA10EC7F9C5}"/>
    <dgm:cxn modelId="{DEDF9C6D-281F-4F2E-B1EC-CE15597192D4}" type="presOf" srcId="{87CF70D1-65B4-4866-A81A-2C4632534383}" destId="{EC1A51FB-3A0E-4FC2-BBF0-7193C15F9043}" srcOrd="0" destOrd="0" presId="urn:microsoft.com/office/officeart/2005/8/layout/vList5"/>
    <dgm:cxn modelId="{F723934F-93D2-4308-81C8-46FB12AA1F7B}" type="presOf" srcId="{F60BBE57-F10E-4F62-914B-37955F7C919E}" destId="{5897306A-1841-4F85-8165-78FD16D4CD02}" srcOrd="0" destOrd="1" presId="urn:microsoft.com/office/officeart/2005/8/layout/vList5"/>
    <dgm:cxn modelId="{0CAA4676-85D3-439A-A7E5-9BA627C21B71}" type="presOf" srcId="{4E1B7532-74B7-4B0E-ADF8-4E93D23E232A}" destId="{5897306A-1841-4F85-8165-78FD16D4CD02}" srcOrd="0" destOrd="2" presId="urn:microsoft.com/office/officeart/2005/8/layout/vList5"/>
    <dgm:cxn modelId="{4766DF78-5D20-4AD0-98D1-1A6C21F2268E}" type="presOf" srcId="{BCE8FF52-C257-4AD8-B411-81C71FE1B0DD}" destId="{CFDB6FFD-6780-41EB-BE4E-7147893AAFE1}" srcOrd="0" destOrd="1" presId="urn:microsoft.com/office/officeart/2005/8/layout/vList5"/>
    <dgm:cxn modelId="{0D36385A-D623-43B2-94FD-4A3869017A1F}" type="presOf" srcId="{AA3EF725-0F9A-485A-92C6-6C607D6A9515}" destId="{CFDB6FFD-6780-41EB-BE4E-7147893AAFE1}" srcOrd="0" destOrd="0" presId="urn:microsoft.com/office/officeart/2005/8/layout/vList5"/>
    <dgm:cxn modelId="{FC05DA88-D498-4FCA-8C7B-9824146931FF}" type="presOf" srcId="{8095EED5-6C8D-4A79-ADB1-07C84F03600A}" destId="{EC9F9AAC-0DE3-4B5B-AA30-A9BB1ECC2E82}" srcOrd="0" destOrd="1" presId="urn:microsoft.com/office/officeart/2005/8/layout/vList5"/>
    <dgm:cxn modelId="{A90E6196-9BF5-44C9-80F8-1EB216774306}" srcId="{34BF586D-DA14-4CE8-826E-C87EBA797BC5}" destId="{F60BBE57-F10E-4F62-914B-37955F7C919E}" srcOrd="1" destOrd="0" parTransId="{7FF8914D-9970-415F-8233-F64F6A317D92}" sibTransId="{843E92DF-BB00-4C0E-B68A-80E0CB27A80C}"/>
    <dgm:cxn modelId="{2AAA95BF-2071-4DBA-A85C-4AEEC18FE3E9}" type="presOf" srcId="{F3EC3C08-D0B3-4643-95C7-B7288F1F88F8}" destId="{0FE23841-E47E-4652-8662-529A78014BED}" srcOrd="0" destOrd="0" presId="urn:microsoft.com/office/officeart/2005/8/layout/vList5"/>
    <dgm:cxn modelId="{67EE17CE-8095-4336-981F-FC2AD72707E8}" srcId="{89C0487F-1963-4A6F-9487-ED3C9B2E7FD2}" destId="{C52C8DE7-1146-4D59-ABF7-15D7F99E2EEA}" srcOrd="0" destOrd="0" parTransId="{E192BF18-347F-4126-A669-EEF78F9E7D34}" sibTransId="{C38E8C78-C644-40F0-9756-6AEB56D631B8}"/>
    <dgm:cxn modelId="{9A75E4D0-CB5B-4B2C-A306-3D87E4CF38D7}" srcId="{87CF70D1-65B4-4866-A81A-2C4632534383}" destId="{BCE8FF52-C257-4AD8-B411-81C71FE1B0DD}" srcOrd="1" destOrd="0" parTransId="{709F8A62-BBDF-4B15-84D6-8B58FDCDE416}" sibTransId="{AB14D5FF-A681-4C72-B2FB-D4294487A8AF}"/>
    <dgm:cxn modelId="{FD6374D1-009F-4B3C-859F-241A2824EC29}" srcId="{87CF70D1-65B4-4866-A81A-2C4632534383}" destId="{AA3EF725-0F9A-485A-92C6-6C607D6A9515}" srcOrd="0" destOrd="0" parTransId="{C16CA352-07FC-4377-8779-1F4AE1D99C90}" sibTransId="{646E25FF-918A-433F-8F71-F560469A75E5}"/>
    <dgm:cxn modelId="{BAF6E1ED-623E-4C7D-A392-0944FDDCE017}" type="presOf" srcId="{89C0487F-1963-4A6F-9487-ED3C9B2E7FD2}" destId="{754995FB-84B2-47B6-9AEB-C16611C75F8E}" srcOrd="0" destOrd="0" presId="urn:microsoft.com/office/officeart/2005/8/layout/vList5"/>
    <dgm:cxn modelId="{BA9E25EE-52E7-4804-926A-20353E91721C}" type="presOf" srcId="{24323413-6555-49F8-B333-2215A98D3CC3}" destId="{5897306A-1841-4F85-8165-78FD16D4CD02}" srcOrd="0" destOrd="0" presId="urn:microsoft.com/office/officeart/2005/8/layout/vList5"/>
    <dgm:cxn modelId="{A399B8F3-4BB4-414E-8414-724BB5AFDAFB}" type="presOf" srcId="{C52C8DE7-1146-4D59-ABF7-15D7F99E2EEA}" destId="{EC9F9AAC-0DE3-4B5B-AA30-A9BB1ECC2E82}" srcOrd="0" destOrd="0" presId="urn:microsoft.com/office/officeart/2005/8/layout/vList5"/>
    <dgm:cxn modelId="{9165423F-AC3C-4E05-B4AD-0FD712167B9C}" type="presParOf" srcId="{0FE23841-E47E-4652-8662-529A78014BED}" destId="{D0AB94A5-FB1B-4DF2-93FC-A97ED6351F8C}" srcOrd="0" destOrd="0" presId="urn:microsoft.com/office/officeart/2005/8/layout/vList5"/>
    <dgm:cxn modelId="{1BF5C800-C3AE-4CCB-AC46-8D036F554A4D}" type="presParOf" srcId="{D0AB94A5-FB1B-4DF2-93FC-A97ED6351F8C}" destId="{EC1A51FB-3A0E-4FC2-BBF0-7193C15F9043}" srcOrd="0" destOrd="0" presId="urn:microsoft.com/office/officeart/2005/8/layout/vList5"/>
    <dgm:cxn modelId="{6F3B5743-E47E-40C6-94AB-9926038C21CE}" type="presParOf" srcId="{D0AB94A5-FB1B-4DF2-93FC-A97ED6351F8C}" destId="{CFDB6FFD-6780-41EB-BE4E-7147893AAFE1}" srcOrd="1" destOrd="0" presId="urn:microsoft.com/office/officeart/2005/8/layout/vList5"/>
    <dgm:cxn modelId="{F5AB816B-4C6F-4C7C-9943-5E1AC1867F1B}" type="presParOf" srcId="{0FE23841-E47E-4652-8662-529A78014BED}" destId="{4E4F406F-8FAB-4BA1-AF89-D1D22362967A}" srcOrd="1" destOrd="0" presId="urn:microsoft.com/office/officeart/2005/8/layout/vList5"/>
    <dgm:cxn modelId="{836AFD21-C646-43A1-BA3A-7EA219DC3697}" type="presParOf" srcId="{0FE23841-E47E-4652-8662-529A78014BED}" destId="{86A09DBE-8909-4B54-BE73-C79DD1B69F80}" srcOrd="2" destOrd="0" presId="urn:microsoft.com/office/officeart/2005/8/layout/vList5"/>
    <dgm:cxn modelId="{D82A2EB6-6399-4077-BD54-2BA3BEC63912}" type="presParOf" srcId="{86A09DBE-8909-4B54-BE73-C79DD1B69F80}" destId="{754995FB-84B2-47B6-9AEB-C16611C75F8E}" srcOrd="0" destOrd="0" presId="urn:microsoft.com/office/officeart/2005/8/layout/vList5"/>
    <dgm:cxn modelId="{62ADC4EC-D85D-48A4-BCB5-1E77BE4426C2}" type="presParOf" srcId="{86A09DBE-8909-4B54-BE73-C79DD1B69F80}" destId="{EC9F9AAC-0DE3-4B5B-AA30-A9BB1ECC2E82}" srcOrd="1" destOrd="0" presId="urn:microsoft.com/office/officeart/2005/8/layout/vList5"/>
    <dgm:cxn modelId="{F34D3167-2A8F-4B3A-9616-678302C8D5DB}" type="presParOf" srcId="{0FE23841-E47E-4652-8662-529A78014BED}" destId="{801CEBFD-34A7-42B0-BB8B-64C8FA4B1094}" srcOrd="3" destOrd="0" presId="urn:microsoft.com/office/officeart/2005/8/layout/vList5"/>
    <dgm:cxn modelId="{6FE33ADF-E26C-403C-B407-1ADB10E9A745}" type="presParOf" srcId="{0FE23841-E47E-4652-8662-529A78014BED}" destId="{FA3EB79E-CD0C-4EE3-B4A1-981AE60DCB91}" srcOrd="4" destOrd="0" presId="urn:microsoft.com/office/officeart/2005/8/layout/vList5"/>
    <dgm:cxn modelId="{F06A747A-C8C6-4F48-B3F8-C0606EBE0922}" type="presParOf" srcId="{FA3EB79E-CD0C-4EE3-B4A1-981AE60DCB91}" destId="{556EA598-0759-49E8-B7D8-A049B7319FEC}" srcOrd="0" destOrd="0" presId="urn:microsoft.com/office/officeart/2005/8/layout/vList5"/>
    <dgm:cxn modelId="{0B37A412-4ED3-4C9D-9DD7-747486EF0D31}" type="presParOf" srcId="{FA3EB79E-CD0C-4EE3-B4A1-981AE60DCB91}" destId="{5897306A-1841-4F85-8165-78FD16D4CD0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CE25F6-B53C-47E3-8021-9A8D26797387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nl-NL"/>
        </a:p>
      </dgm:t>
    </dgm:pt>
    <dgm:pt modelId="{6821873F-134E-4F80-84A9-E78D946C68B5}">
      <dgm:prSet phldrT="[Tekst]" custT="1"/>
      <dgm:spPr/>
      <dgm:t>
        <a:bodyPr/>
        <a:lstStyle/>
        <a:p>
          <a:r>
            <a:rPr lang="en-US" sz="2000" dirty="0" err="1">
              <a:solidFill>
                <a:schemeClr val="bg1"/>
              </a:solidFill>
              <a:latin typeface="RijksoverheidSansText-Bold"/>
            </a:rPr>
            <a:t>Beleidsrichting</a:t>
          </a:r>
          <a:r>
            <a:rPr lang="en-US" sz="2000" dirty="0">
              <a:solidFill>
                <a:schemeClr val="bg1"/>
              </a:solidFill>
              <a:latin typeface="RijksoverheidSansText-Bold"/>
            </a:rPr>
            <a:t> 1</a:t>
          </a:r>
          <a:endParaRPr lang="nl-NL" sz="2000" dirty="0">
            <a:solidFill>
              <a:schemeClr val="bg1"/>
            </a:solidFill>
            <a:latin typeface="RijksoverheidSansText-Bold"/>
          </a:endParaRPr>
        </a:p>
      </dgm:t>
    </dgm:pt>
    <dgm:pt modelId="{505683F5-A34D-4F48-BFCD-9AFD37064F56}" type="parTrans" cxnId="{178EC1CC-133C-48E9-8F8D-EE6E6A9CEDD7}">
      <dgm:prSet/>
      <dgm:spPr/>
      <dgm:t>
        <a:bodyPr/>
        <a:lstStyle/>
        <a:p>
          <a:endParaRPr lang="nl-NL" sz="2000"/>
        </a:p>
      </dgm:t>
    </dgm:pt>
    <dgm:pt modelId="{D6F5FF53-CA50-4D95-9EBB-7B752CD9AEAC}" type="sibTrans" cxnId="{178EC1CC-133C-48E9-8F8D-EE6E6A9CEDD7}">
      <dgm:prSet/>
      <dgm:spPr/>
      <dgm:t>
        <a:bodyPr/>
        <a:lstStyle/>
        <a:p>
          <a:endParaRPr lang="nl-NL" sz="2000"/>
        </a:p>
      </dgm:t>
    </dgm:pt>
    <dgm:pt modelId="{1540D627-5B02-41DD-B7FA-A4A6DC80AD16}">
      <dgm:prSet phldrT="[Teks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RijksoverheidSansText-Bold"/>
            </a:rPr>
            <a:t>Gefaseerd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dirty="0" err="1">
              <a:solidFill>
                <a:schemeClr val="tx1"/>
              </a:solidFill>
              <a:latin typeface="RijksoverheidSansText-Bold"/>
            </a:rPr>
            <a:t>afbouwen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dirty="0" err="1">
              <a:solidFill>
                <a:schemeClr val="tx1"/>
              </a:solidFill>
              <a:latin typeface="RijksoverheidSansText-Bold"/>
            </a:rPr>
            <a:t>hypotheekrenteaftrek</a:t>
          </a:r>
          <a:endParaRPr lang="nl-NL" sz="2000" b="1" dirty="0">
            <a:solidFill>
              <a:schemeClr val="tx1"/>
            </a:solidFill>
            <a:latin typeface="RijksoverheidSansText-Bold"/>
          </a:endParaRPr>
        </a:p>
      </dgm:t>
    </dgm:pt>
    <dgm:pt modelId="{8CD7599C-103D-42DB-85B9-EB282FEBB026}" type="parTrans" cxnId="{C5D91E6A-D9F4-4B0D-85A0-0E8437CFEE6E}">
      <dgm:prSet/>
      <dgm:spPr/>
      <dgm:t>
        <a:bodyPr/>
        <a:lstStyle/>
        <a:p>
          <a:endParaRPr lang="nl-NL" sz="2000"/>
        </a:p>
      </dgm:t>
    </dgm:pt>
    <dgm:pt modelId="{62C565AB-4022-4F07-A868-6AB0D968E6F1}" type="sibTrans" cxnId="{C5D91E6A-D9F4-4B0D-85A0-0E8437CFEE6E}">
      <dgm:prSet/>
      <dgm:spPr/>
      <dgm:t>
        <a:bodyPr/>
        <a:lstStyle/>
        <a:p>
          <a:endParaRPr lang="nl-NL" sz="2000"/>
        </a:p>
      </dgm:t>
    </dgm:pt>
    <dgm:pt modelId="{C10717CC-331B-4E43-943E-A4FCE86A3721}">
      <dgm:prSet custT="1"/>
      <dgm:spPr/>
      <dgm:t>
        <a:bodyPr/>
        <a:lstStyle/>
        <a:p>
          <a:r>
            <a:rPr lang="en-US" sz="2000" dirty="0" err="1">
              <a:solidFill>
                <a:schemeClr val="bg1"/>
              </a:solidFill>
              <a:latin typeface="RijksoverheidSansText-Bold"/>
            </a:rPr>
            <a:t>Beleidsrichting</a:t>
          </a:r>
          <a:r>
            <a:rPr lang="en-US" sz="2000" dirty="0">
              <a:solidFill>
                <a:schemeClr val="bg1"/>
              </a:solidFill>
              <a:latin typeface="RijksoverheidSansText-Bold"/>
            </a:rPr>
            <a:t> 2</a:t>
          </a:r>
          <a:endParaRPr lang="nl-NL" sz="2000" dirty="0">
            <a:solidFill>
              <a:schemeClr val="bg1"/>
            </a:solidFill>
            <a:latin typeface="RijksoverheidSansText-Bold"/>
          </a:endParaRPr>
        </a:p>
      </dgm:t>
    </dgm:pt>
    <dgm:pt modelId="{2E1D5552-C5B0-4D32-B1D3-E701C9FFBFAE}" type="parTrans" cxnId="{6D0B9F29-6060-476D-BF7C-763305CA272F}">
      <dgm:prSet/>
      <dgm:spPr/>
      <dgm:t>
        <a:bodyPr/>
        <a:lstStyle/>
        <a:p>
          <a:endParaRPr lang="nl-NL" sz="2000"/>
        </a:p>
      </dgm:t>
    </dgm:pt>
    <dgm:pt modelId="{386B93B2-FD45-4D15-9BFB-42BB40777E0E}" type="sibTrans" cxnId="{6D0B9F29-6060-476D-BF7C-763305CA272F}">
      <dgm:prSet/>
      <dgm:spPr/>
      <dgm:t>
        <a:bodyPr/>
        <a:lstStyle/>
        <a:p>
          <a:endParaRPr lang="nl-NL" sz="2000"/>
        </a:p>
      </dgm:t>
    </dgm:pt>
    <dgm:pt modelId="{355B7FC7-FAB7-4288-8C9E-B5685E35A424}">
      <dgm:prSet phldrT="[Teks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RijksoverheidSansText-Bold"/>
            </a:rPr>
            <a:t>Loslaten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dirty="0">
              <a:solidFill>
                <a:schemeClr val="tx1"/>
              </a:solidFill>
              <a:latin typeface="RijksoverheidSansText-Bold"/>
            </a:rPr>
            <a:t>30-jaarstermijn</a:t>
          </a:r>
          <a:endParaRPr lang="nl-NL" sz="2000" b="1" dirty="0">
            <a:solidFill>
              <a:schemeClr val="tx1"/>
            </a:solidFill>
            <a:latin typeface="RijksoverheidSansText-Bold"/>
          </a:endParaRPr>
        </a:p>
      </dgm:t>
    </dgm:pt>
    <dgm:pt modelId="{2DCEBF42-7854-4A33-AC44-B8FB05BB6F05}" type="parTrans" cxnId="{11877A84-E04B-4B58-AD12-A6418BAE3A39}">
      <dgm:prSet/>
      <dgm:spPr/>
      <dgm:t>
        <a:bodyPr/>
        <a:lstStyle/>
        <a:p>
          <a:endParaRPr lang="nl-NL" sz="2000"/>
        </a:p>
      </dgm:t>
    </dgm:pt>
    <dgm:pt modelId="{79469ED4-8043-4876-8AD0-EAB9FF7B48EC}" type="sibTrans" cxnId="{11877A84-E04B-4B58-AD12-A6418BAE3A39}">
      <dgm:prSet/>
      <dgm:spPr/>
      <dgm:t>
        <a:bodyPr/>
        <a:lstStyle/>
        <a:p>
          <a:endParaRPr lang="nl-NL" sz="2000"/>
        </a:p>
      </dgm:t>
    </dgm:pt>
    <dgm:pt modelId="{0E311A39-77F2-4905-A3FC-84844883247D}">
      <dgm:prSet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RijksoverheidSansText-Bold"/>
            </a:rPr>
            <a:t>Hoger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dirty="0" err="1">
              <a:solidFill>
                <a:schemeClr val="tx1"/>
              </a:solidFill>
              <a:latin typeface="RijksoverheidSansText-Bold"/>
            </a:rPr>
            <a:t>eigenwoningforfait</a:t>
          </a:r>
          <a:endParaRPr lang="nl-NL" sz="2000" b="1" dirty="0">
            <a:solidFill>
              <a:schemeClr val="tx1"/>
            </a:solidFill>
            <a:latin typeface="RijksoverheidSansText-Bold"/>
          </a:endParaRPr>
        </a:p>
      </dgm:t>
    </dgm:pt>
    <dgm:pt modelId="{4FF72A5F-3D51-4CF6-A3F4-810D0A447BEB}" type="parTrans" cxnId="{F3C8B696-3164-4895-BE3B-38C1ED0C4608}">
      <dgm:prSet/>
      <dgm:spPr/>
      <dgm:t>
        <a:bodyPr/>
        <a:lstStyle/>
        <a:p>
          <a:endParaRPr lang="nl-NL" sz="2000"/>
        </a:p>
      </dgm:t>
    </dgm:pt>
    <dgm:pt modelId="{5E6EEF68-16D6-4D9B-B104-7FF1DD861CE9}" type="sibTrans" cxnId="{F3C8B696-3164-4895-BE3B-38C1ED0C4608}">
      <dgm:prSet/>
      <dgm:spPr/>
      <dgm:t>
        <a:bodyPr/>
        <a:lstStyle/>
        <a:p>
          <a:endParaRPr lang="nl-NL" sz="2000"/>
        </a:p>
      </dgm:t>
    </dgm:pt>
    <dgm:pt modelId="{536A2DAE-2F6F-4F8B-8074-1F939F12E24A}">
      <dgm:prSet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RijksoverheidSansText-Bold"/>
            </a:rPr>
            <a:t>Versneld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dirty="0" err="1">
              <a:solidFill>
                <a:schemeClr val="tx1"/>
              </a:solidFill>
              <a:latin typeface="RijksoverheidSansText-Bold"/>
            </a:rPr>
            <a:t>afbouwen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dirty="0">
              <a:solidFill>
                <a:schemeClr val="tx1"/>
              </a:solidFill>
              <a:latin typeface="RijksoverheidSansText-Bold"/>
            </a:rPr>
            <a:t>Wet </a:t>
          </a:r>
          <a:r>
            <a:rPr lang="en-US" sz="2000" b="1" dirty="0" err="1">
              <a:solidFill>
                <a:schemeClr val="tx1"/>
              </a:solidFill>
              <a:latin typeface="RijksoverheidSansText-Bold"/>
            </a:rPr>
            <a:t>Hillen</a:t>
          </a:r>
          <a:endParaRPr lang="nl-NL" sz="2000" b="1" dirty="0">
            <a:solidFill>
              <a:schemeClr val="tx1"/>
            </a:solidFill>
            <a:latin typeface="RijksoverheidSansText-Bold"/>
          </a:endParaRPr>
        </a:p>
      </dgm:t>
    </dgm:pt>
    <dgm:pt modelId="{62F1ABEC-CFDE-45C0-BB60-379C0C416EBB}" type="parTrans" cxnId="{0FF28073-F37E-46A7-9AC8-D4AB86064610}">
      <dgm:prSet/>
      <dgm:spPr/>
      <dgm:t>
        <a:bodyPr/>
        <a:lstStyle/>
        <a:p>
          <a:endParaRPr lang="nl-NL" sz="2000"/>
        </a:p>
      </dgm:t>
    </dgm:pt>
    <dgm:pt modelId="{67D0F311-A5B5-4C7E-B9F3-6E52ADFE1C69}" type="sibTrans" cxnId="{0FF28073-F37E-46A7-9AC8-D4AB86064610}">
      <dgm:prSet/>
      <dgm:spPr/>
      <dgm:t>
        <a:bodyPr/>
        <a:lstStyle/>
        <a:p>
          <a:endParaRPr lang="nl-NL" sz="2000"/>
        </a:p>
      </dgm:t>
    </dgm:pt>
    <dgm:pt modelId="{C85EAB02-CC28-4943-B17F-E4F2F5EF3F28}">
      <dgm:prSet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RijksoverheidSansText-Bold"/>
            </a:rPr>
            <a:t>Lagere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dirty="0" err="1">
              <a:solidFill>
                <a:schemeClr val="tx1"/>
              </a:solidFill>
              <a:latin typeface="RijksoverheidSansText-Bold"/>
            </a:rPr>
            <a:t>tarieven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 box 1</a:t>
          </a:r>
          <a:endParaRPr lang="nl-NL" sz="2000" dirty="0">
            <a:solidFill>
              <a:schemeClr val="tx1"/>
            </a:solidFill>
            <a:latin typeface="RijksoverheidSansText-Bold"/>
          </a:endParaRPr>
        </a:p>
      </dgm:t>
    </dgm:pt>
    <dgm:pt modelId="{9ACA0448-0521-4BA9-9D1E-A23F300F5A3A}" type="parTrans" cxnId="{958CC6DC-A900-4D94-9432-D20253FBB783}">
      <dgm:prSet/>
      <dgm:spPr/>
      <dgm:t>
        <a:bodyPr/>
        <a:lstStyle/>
        <a:p>
          <a:endParaRPr lang="nl-NL" sz="2000"/>
        </a:p>
      </dgm:t>
    </dgm:pt>
    <dgm:pt modelId="{BA63AD6E-6F50-455C-8067-C523DCC3C4C6}" type="sibTrans" cxnId="{958CC6DC-A900-4D94-9432-D20253FBB783}">
      <dgm:prSet/>
      <dgm:spPr/>
      <dgm:t>
        <a:bodyPr/>
        <a:lstStyle/>
        <a:p>
          <a:endParaRPr lang="nl-NL" sz="2000"/>
        </a:p>
      </dgm:t>
    </dgm:pt>
    <dgm:pt modelId="{16BF6A65-4203-452C-8BA2-E8A38EB89AAB}">
      <dgm:prSet phldrT="[Teks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  <a:latin typeface="RijksoverheidSansText-Bold"/>
            </a:rPr>
            <a:t>Lagere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dirty="0" err="1">
              <a:solidFill>
                <a:schemeClr val="tx1"/>
              </a:solidFill>
              <a:latin typeface="RijksoverheidSansText-Bold"/>
            </a:rPr>
            <a:t>tarieven</a:t>
          </a:r>
          <a:r>
            <a:rPr lang="en-US" sz="2000" dirty="0">
              <a:solidFill>
                <a:schemeClr val="tx1"/>
              </a:solidFill>
              <a:latin typeface="RijksoverheidSansText-Bold"/>
            </a:rPr>
            <a:t> box 1</a:t>
          </a:r>
          <a:endParaRPr lang="nl-NL" sz="2000" dirty="0">
            <a:solidFill>
              <a:schemeClr val="tx1"/>
            </a:solidFill>
            <a:latin typeface="RijksoverheidSansText-Bold"/>
          </a:endParaRPr>
        </a:p>
      </dgm:t>
    </dgm:pt>
    <dgm:pt modelId="{82B64EBE-6F02-498F-94F6-7CE5AD815C71}" type="parTrans" cxnId="{9305A025-C9DB-4B35-A3AD-215504C7E1E7}">
      <dgm:prSet/>
      <dgm:spPr/>
      <dgm:t>
        <a:bodyPr/>
        <a:lstStyle/>
        <a:p>
          <a:endParaRPr lang="nl-NL" sz="2000"/>
        </a:p>
      </dgm:t>
    </dgm:pt>
    <dgm:pt modelId="{7AB192F8-8180-4D15-A779-F4DF8E3D88C5}" type="sibTrans" cxnId="{9305A025-C9DB-4B35-A3AD-215504C7E1E7}">
      <dgm:prSet/>
      <dgm:spPr/>
      <dgm:t>
        <a:bodyPr/>
        <a:lstStyle/>
        <a:p>
          <a:endParaRPr lang="nl-NL" sz="2000"/>
        </a:p>
      </dgm:t>
    </dgm:pt>
    <dgm:pt modelId="{4392F15D-B31D-4C6C-93A0-340DFFF6E04A}" type="pres">
      <dgm:prSet presAssocID="{EBCE25F6-B53C-47E3-8021-9A8D26797387}" presName="Name0" presStyleCnt="0">
        <dgm:presLayoutVars>
          <dgm:dir/>
          <dgm:animLvl val="lvl"/>
          <dgm:resizeHandles val="exact"/>
        </dgm:presLayoutVars>
      </dgm:prSet>
      <dgm:spPr/>
    </dgm:pt>
    <dgm:pt modelId="{593BC7CD-F3E5-40D9-B0AA-DC0EA9C22927}" type="pres">
      <dgm:prSet presAssocID="{6821873F-134E-4F80-84A9-E78D946C68B5}" presName="linNode" presStyleCnt="0"/>
      <dgm:spPr/>
    </dgm:pt>
    <dgm:pt modelId="{B7B1E900-F9AD-42CC-BF20-3B1E11B49A36}" type="pres">
      <dgm:prSet presAssocID="{6821873F-134E-4F80-84A9-E78D946C68B5}" presName="parentText" presStyleLbl="node1" presStyleIdx="0" presStyleCnt="2" custScaleX="67878" custScaleY="62685">
        <dgm:presLayoutVars>
          <dgm:chMax val="1"/>
          <dgm:bulletEnabled val="1"/>
        </dgm:presLayoutVars>
      </dgm:prSet>
      <dgm:spPr/>
    </dgm:pt>
    <dgm:pt modelId="{3E9BA592-1F14-4D63-ACC7-5DEA4AC75CE6}" type="pres">
      <dgm:prSet presAssocID="{6821873F-134E-4F80-84A9-E78D946C68B5}" presName="descendantText" presStyleLbl="alignAccFollowNode1" presStyleIdx="0" presStyleCnt="2" custScaleY="79765">
        <dgm:presLayoutVars>
          <dgm:bulletEnabled val="1"/>
        </dgm:presLayoutVars>
      </dgm:prSet>
      <dgm:spPr/>
    </dgm:pt>
    <dgm:pt modelId="{8387BF8B-DE0D-4869-90D9-30A2ED4910C8}" type="pres">
      <dgm:prSet presAssocID="{D6F5FF53-CA50-4D95-9EBB-7B752CD9AEAC}" presName="sp" presStyleCnt="0"/>
      <dgm:spPr/>
    </dgm:pt>
    <dgm:pt modelId="{335D089F-8FFC-499F-A387-34350F450813}" type="pres">
      <dgm:prSet presAssocID="{C10717CC-331B-4E43-943E-A4FCE86A3721}" presName="linNode" presStyleCnt="0"/>
      <dgm:spPr/>
    </dgm:pt>
    <dgm:pt modelId="{7A81C389-D46D-472B-905E-9E0594217FB7}" type="pres">
      <dgm:prSet presAssocID="{C10717CC-331B-4E43-943E-A4FCE86A3721}" presName="parentText" presStyleLbl="node1" presStyleIdx="1" presStyleCnt="2" custScaleX="67878" custScaleY="62685">
        <dgm:presLayoutVars>
          <dgm:chMax val="1"/>
          <dgm:bulletEnabled val="1"/>
        </dgm:presLayoutVars>
      </dgm:prSet>
      <dgm:spPr/>
    </dgm:pt>
    <dgm:pt modelId="{647A150F-857D-4633-BC92-B6A61E7AA5DD}" type="pres">
      <dgm:prSet presAssocID="{C10717CC-331B-4E43-943E-A4FCE86A3721}" presName="descendantText" presStyleLbl="alignAccFollowNode1" presStyleIdx="1" presStyleCnt="2" custScaleY="79765">
        <dgm:presLayoutVars>
          <dgm:bulletEnabled val="1"/>
        </dgm:presLayoutVars>
      </dgm:prSet>
      <dgm:spPr/>
    </dgm:pt>
  </dgm:ptLst>
  <dgm:cxnLst>
    <dgm:cxn modelId="{4E7B490B-B48B-480F-98F6-BF62E9F582D7}" type="presOf" srcId="{6821873F-134E-4F80-84A9-E78D946C68B5}" destId="{B7B1E900-F9AD-42CC-BF20-3B1E11B49A36}" srcOrd="0" destOrd="0" presId="urn:microsoft.com/office/officeart/2005/8/layout/vList5"/>
    <dgm:cxn modelId="{D2BF070F-108C-4DFA-A0A3-A78800F50F8A}" type="presOf" srcId="{16BF6A65-4203-452C-8BA2-E8A38EB89AAB}" destId="{3E9BA592-1F14-4D63-ACC7-5DEA4AC75CE6}" srcOrd="0" destOrd="2" presId="urn:microsoft.com/office/officeart/2005/8/layout/vList5"/>
    <dgm:cxn modelId="{C02FD620-7D72-491D-84B1-4422F5564C6F}" type="presOf" srcId="{536A2DAE-2F6F-4F8B-8074-1F939F12E24A}" destId="{647A150F-857D-4633-BC92-B6A61E7AA5DD}" srcOrd="0" destOrd="1" presId="urn:microsoft.com/office/officeart/2005/8/layout/vList5"/>
    <dgm:cxn modelId="{9305A025-C9DB-4B35-A3AD-215504C7E1E7}" srcId="{6821873F-134E-4F80-84A9-E78D946C68B5}" destId="{16BF6A65-4203-452C-8BA2-E8A38EB89AAB}" srcOrd="2" destOrd="0" parTransId="{82B64EBE-6F02-498F-94F6-7CE5AD815C71}" sibTransId="{7AB192F8-8180-4D15-A779-F4DF8E3D88C5}"/>
    <dgm:cxn modelId="{6D0B9F29-6060-476D-BF7C-763305CA272F}" srcId="{EBCE25F6-B53C-47E3-8021-9A8D26797387}" destId="{C10717CC-331B-4E43-943E-A4FCE86A3721}" srcOrd="1" destOrd="0" parTransId="{2E1D5552-C5B0-4D32-B1D3-E701C9FFBFAE}" sibTransId="{386B93B2-FD45-4D15-9BFB-42BB40777E0E}"/>
    <dgm:cxn modelId="{24E88260-BCC8-4996-B2A3-D9105EED0522}" type="presOf" srcId="{355B7FC7-FAB7-4288-8C9E-B5685E35A424}" destId="{3E9BA592-1F14-4D63-ACC7-5DEA4AC75CE6}" srcOrd="0" destOrd="1" presId="urn:microsoft.com/office/officeart/2005/8/layout/vList5"/>
    <dgm:cxn modelId="{C5D91E6A-D9F4-4B0D-85A0-0E8437CFEE6E}" srcId="{6821873F-134E-4F80-84A9-E78D946C68B5}" destId="{1540D627-5B02-41DD-B7FA-A4A6DC80AD16}" srcOrd="0" destOrd="0" parTransId="{8CD7599C-103D-42DB-85B9-EB282FEBB026}" sibTransId="{62C565AB-4022-4F07-A868-6AB0D968E6F1}"/>
    <dgm:cxn modelId="{85255C4F-5AEF-4A4E-A6D8-541BBDACF1C5}" type="presOf" srcId="{1540D627-5B02-41DD-B7FA-A4A6DC80AD16}" destId="{3E9BA592-1F14-4D63-ACC7-5DEA4AC75CE6}" srcOrd="0" destOrd="0" presId="urn:microsoft.com/office/officeart/2005/8/layout/vList5"/>
    <dgm:cxn modelId="{51D7BF4F-BBD0-4FFE-A9F9-2A7A8C3796C5}" type="presOf" srcId="{C10717CC-331B-4E43-943E-A4FCE86A3721}" destId="{7A81C389-D46D-472B-905E-9E0594217FB7}" srcOrd="0" destOrd="0" presId="urn:microsoft.com/office/officeart/2005/8/layout/vList5"/>
    <dgm:cxn modelId="{0FF28073-F37E-46A7-9AC8-D4AB86064610}" srcId="{C10717CC-331B-4E43-943E-A4FCE86A3721}" destId="{536A2DAE-2F6F-4F8B-8074-1F939F12E24A}" srcOrd="1" destOrd="0" parTransId="{62F1ABEC-CFDE-45C0-BB60-379C0C416EBB}" sibTransId="{67D0F311-A5B5-4C7E-B9F3-6E52ADFE1C69}"/>
    <dgm:cxn modelId="{EAE9F17F-B76A-4AF0-BE21-1A4B134F34A3}" type="presOf" srcId="{EBCE25F6-B53C-47E3-8021-9A8D26797387}" destId="{4392F15D-B31D-4C6C-93A0-340DFFF6E04A}" srcOrd="0" destOrd="0" presId="urn:microsoft.com/office/officeart/2005/8/layout/vList5"/>
    <dgm:cxn modelId="{11877A84-E04B-4B58-AD12-A6418BAE3A39}" srcId="{6821873F-134E-4F80-84A9-E78D946C68B5}" destId="{355B7FC7-FAB7-4288-8C9E-B5685E35A424}" srcOrd="1" destOrd="0" parTransId="{2DCEBF42-7854-4A33-AC44-B8FB05BB6F05}" sibTransId="{79469ED4-8043-4876-8AD0-EAB9FF7B48EC}"/>
    <dgm:cxn modelId="{F3C8B696-3164-4895-BE3B-38C1ED0C4608}" srcId="{C10717CC-331B-4E43-943E-A4FCE86A3721}" destId="{0E311A39-77F2-4905-A3FC-84844883247D}" srcOrd="0" destOrd="0" parTransId="{4FF72A5F-3D51-4CF6-A3F4-810D0A447BEB}" sibTransId="{5E6EEF68-16D6-4D9B-B104-7FF1DD861CE9}"/>
    <dgm:cxn modelId="{FE0A35B0-D2C9-496E-84CB-6C11E4FD02A3}" type="presOf" srcId="{0E311A39-77F2-4905-A3FC-84844883247D}" destId="{647A150F-857D-4633-BC92-B6A61E7AA5DD}" srcOrd="0" destOrd="0" presId="urn:microsoft.com/office/officeart/2005/8/layout/vList5"/>
    <dgm:cxn modelId="{DE4ACDBC-A471-459C-B40C-0960F516CFDD}" type="presOf" srcId="{C85EAB02-CC28-4943-B17F-E4F2F5EF3F28}" destId="{647A150F-857D-4633-BC92-B6A61E7AA5DD}" srcOrd="0" destOrd="2" presId="urn:microsoft.com/office/officeart/2005/8/layout/vList5"/>
    <dgm:cxn modelId="{178EC1CC-133C-48E9-8F8D-EE6E6A9CEDD7}" srcId="{EBCE25F6-B53C-47E3-8021-9A8D26797387}" destId="{6821873F-134E-4F80-84A9-E78D946C68B5}" srcOrd="0" destOrd="0" parTransId="{505683F5-A34D-4F48-BFCD-9AFD37064F56}" sibTransId="{D6F5FF53-CA50-4D95-9EBB-7B752CD9AEAC}"/>
    <dgm:cxn modelId="{958CC6DC-A900-4D94-9432-D20253FBB783}" srcId="{C10717CC-331B-4E43-943E-A4FCE86A3721}" destId="{C85EAB02-CC28-4943-B17F-E4F2F5EF3F28}" srcOrd="2" destOrd="0" parTransId="{9ACA0448-0521-4BA9-9D1E-A23F300F5A3A}" sibTransId="{BA63AD6E-6F50-455C-8067-C523DCC3C4C6}"/>
    <dgm:cxn modelId="{13289831-077D-4EE8-8601-B8AA66C48A35}" type="presParOf" srcId="{4392F15D-B31D-4C6C-93A0-340DFFF6E04A}" destId="{593BC7CD-F3E5-40D9-B0AA-DC0EA9C22927}" srcOrd="0" destOrd="0" presId="urn:microsoft.com/office/officeart/2005/8/layout/vList5"/>
    <dgm:cxn modelId="{BB68ADED-EBD6-465C-A2A7-2BA643D59A84}" type="presParOf" srcId="{593BC7CD-F3E5-40D9-B0AA-DC0EA9C22927}" destId="{B7B1E900-F9AD-42CC-BF20-3B1E11B49A36}" srcOrd="0" destOrd="0" presId="urn:microsoft.com/office/officeart/2005/8/layout/vList5"/>
    <dgm:cxn modelId="{5D4D6D94-6E86-4795-93B7-446B3F781FAE}" type="presParOf" srcId="{593BC7CD-F3E5-40D9-B0AA-DC0EA9C22927}" destId="{3E9BA592-1F14-4D63-ACC7-5DEA4AC75CE6}" srcOrd="1" destOrd="0" presId="urn:microsoft.com/office/officeart/2005/8/layout/vList5"/>
    <dgm:cxn modelId="{4B95C6C1-B39D-48B5-8F7C-D5A0E57D1F49}" type="presParOf" srcId="{4392F15D-B31D-4C6C-93A0-340DFFF6E04A}" destId="{8387BF8B-DE0D-4869-90D9-30A2ED4910C8}" srcOrd="1" destOrd="0" presId="urn:microsoft.com/office/officeart/2005/8/layout/vList5"/>
    <dgm:cxn modelId="{ED59D949-7695-4BA3-AC8E-981312854B87}" type="presParOf" srcId="{4392F15D-B31D-4C6C-93A0-340DFFF6E04A}" destId="{335D089F-8FFC-499F-A387-34350F450813}" srcOrd="2" destOrd="0" presId="urn:microsoft.com/office/officeart/2005/8/layout/vList5"/>
    <dgm:cxn modelId="{0B7B2321-1158-4F82-BB36-512FA3212068}" type="presParOf" srcId="{335D089F-8FFC-499F-A387-34350F450813}" destId="{7A81C389-D46D-472B-905E-9E0594217FB7}" srcOrd="0" destOrd="0" presId="urn:microsoft.com/office/officeart/2005/8/layout/vList5"/>
    <dgm:cxn modelId="{F23EE86D-D6D3-4EFA-9D56-B97FEF4EE187}" type="presParOf" srcId="{335D089F-8FFC-499F-A387-34350F450813}" destId="{647A150F-857D-4633-BC92-B6A61E7AA5D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B6FFD-6780-41EB-BE4E-7147893AAFE1}">
      <dsp:nvSpPr>
        <dsp:cNvPr id="0" name=""/>
        <dsp:cNvSpPr/>
      </dsp:nvSpPr>
      <dsp:spPr>
        <a:xfrm rot="5400000">
          <a:off x="6091840" y="-3673018"/>
          <a:ext cx="1214023" cy="8868165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b="1" kern="1200" dirty="0" err="1">
              <a:solidFill>
                <a:schemeClr val="tx1"/>
              </a:solidFill>
              <a:latin typeface="RijksoverheidSansText-Bold"/>
            </a:rPr>
            <a:t>Verlagen</a:t>
          </a:r>
          <a:r>
            <a:rPr lang="en-US" sz="2000" b="1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0" kern="1200" dirty="0" err="1">
              <a:solidFill>
                <a:schemeClr val="tx1"/>
              </a:solidFill>
              <a:latin typeface="RijksoverheidSansText-Bold"/>
            </a:rPr>
            <a:t>algemeen</a:t>
          </a:r>
          <a:r>
            <a:rPr lang="en-US" sz="2000" b="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0" kern="1200" dirty="0" err="1">
              <a:solidFill>
                <a:schemeClr val="tx1"/>
              </a:solidFill>
              <a:latin typeface="RijksoverheidSansText-Bold"/>
            </a:rPr>
            <a:t>tarief</a:t>
          </a:r>
          <a:r>
            <a:rPr lang="en-US" sz="2000" b="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van 21 </a:t>
          </a: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naar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kern="1200" dirty="0">
              <a:solidFill>
                <a:schemeClr val="tx1"/>
              </a:solidFill>
              <a:latin typeface="RijksoverheidSansText-Bold"/>
            </a:rPr>
            <a:t>18%</a:t>
          </a:r>
          <a:endParaRPr lang="nl-NL" sz="2000" b="1" kern="1200" dirty="0">
            <a:solidFill>
              <a:schemeClr val="tx1"/>
            </a:solidFill>
            <a:latin typeface="RijksoverheidSansText-Bold"/>
          </a:endParaRPr>
        </a:p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b="1" kern="1200" dirty="0" err="1">
              <a:solidFill>
                <a:schemeClr val="tx1"/>
              </a:solidFill>
              <a:latin typeface="RijksoverheidSansText-Bold"/>
            </a:rPr>
            <a:t>Stapsgewijs</a:t>
          </a:r>
          <a:r>
            <a:rPr lang="en-US" sz="2000" b="1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0" kern="1200" dirty="0" err="1">
              <a:solidFill>
                <a:schemeClr val="tx1"/>
              </a:solidFill>
              <a:latin typeface="RijksoverheidSansText-Bold"/>
            </a:rPr>
            <a:t>verhogen</a:t>
          </a:r>
          <a:r>
            <a:rPr lang="en-US" sz="2000" b="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0" kern="1200" dirty="0" err="1">
              <a:solidFill>
                <a:schemeClr val="tx1"/>
              </a:solidFill>
              <a:latin typeface="RijksoverheidSansText-Bold"/>
            </a:rPr>
            <a:t>verlaagde</a:t>
          </a:r>
          <a:r>
            <a:rPr lang="en-US" sz="2000" b="0" kern="1200" dirty="0">
              <a:solidFill>
                <a:schemeClr val="tx1"/>
              </a:solidFill>
              <a:latin typeface="RijksoverheidSansText-Bold"/>
            </a:rPr>
            <a:t> btw-</a:t>
          </a:r>
          <a:r>
            <a:rPr lang="en-US" sz="2000" b="0" kern="1200" dirty="0" err="1">
              <a:solidFill>
                <a:schemeClr val="tx1"/>
              </a:solidFill>
              <a:latin typeface="RijksoverheidSansText-Bold"/>
            </a:rPr>
            <a:t>tarieven</a:t>
          </a:r>
          <a:r>
            <a:rPr lang="en-US" sz="2000" b="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0" kern="1200" dirty="0" err="1">
              <a:solidFill>
                <a:schemeClr val="tx1"/>
              </a:solidFill>
              <a:latin typeface="RijksoverheidSansText-Bold"/>
            </a:rPr>
            <a:t>naar</a:t>
          </a:r>
          <a:r>
            <a:rPr lang="en-US" sz="2000" b="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kern="1200" dirty="0">
              <a:solidFill>
                <a:schemeClr val="tx1"/>
              </a:solidFill>
              <a:latin typeface="RijksoverheidSansText-Bold"/>
            </a:rPr>
            <a:t>18%</a:t>
          </a:r>
          <a:endParaRPr lang="nl-NL" sz="2000" b="1" kern="1200" dirty="0">
            <a:solidFill>
              <a:schemeClr val="tx1"/>
            </a:solidFill>
            <a:latin typeface="RijksoverheidSansText-Bold"/>
          </a:endParaRPr>
        </a:p>
      </dsp:txBody>
      <dsp:txXfrm rot="-5400000">
        <a:off x="2264769" y="213317"/>
        <a:ext cx="8808901" cy="1095495"/>
      </dsp:txXfrm>
    </dsp:sp>
    <dsp:sp modelId="{EC1A51FB-3A0E-4FC2-BBF0-7193C15F9043}">
      <dsp:nvSpPr>
        <dsp:cNvPr id="0" name=""/>
        <dsp:cNvSpPr/>
      </dsp:nvSpPr>
      <dsp:spPr>
        <a:xfrm>
          <a:off x="148294" y="2299"/>
          <a:ext cx="2116475" cy="151752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bg1"/>
              </a:solidFill>
              <a:latin typeface="RijksoverheidSansText-Bold"/>
            </a:rPr>
            <a:t>Beleidsrichting</a:t>
          </a:r>
          <a:r>
            <a:rPr lang="en-US" sz="1800" kern="1200" dirty="0">
              <a:solidFill>
                <a:schemeClr val="bg1"/>
              </a:solidFill>
              <a:latin typeface="RijksoverheidSansText-Bold"/>
            </a:rPr>
            <a:t> 1</a:t>
          </a:r>
          <a:endParaRPr lang="nl-NL" sz="1800" kern="1200" dirty="0">
            <a:solidFill>
              <a:schemeClr val="bg1"/>
            </a:solidFill>
            <a:latin typeface="RijksoverheidSansText-Bold"/>
          </a:endParaRPr>
        </a:p>
      </dsp:txBody>
      <dsp:txXfrm>
        <a:off x="222374" y="76379"/>
        <a:ext cx="1968315" cy="1369369"/>
      </dsp:txXfrm>
    </dsp:sp>
    <dsp:sp modelId="{EC9F9AAC-0DE3-4B5B-AA30-A9BB1ECC2E82}">
      <dsp:nvSpPr>
        <dsp:cNvPr id="0" name=""/>
        <dsp:cNvSpPr/>
      </dsp:nvSpPr>
      <dsp:spPr>
        <a:xfrm rot="5400000">
          <a:off x="6091840" y="-2079613"/>
          <a:ext cx="1214023" cy="8868165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Stapsgewijs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naar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één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btw-</a:t>
          </a: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tarief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van </a:t>
          </a:r>
          <a:r>
            <a:rPr lang="en-US" sz="2000" b="1" kern="1200" dirty="0">
              <a:solidFill>
                <a:schemeClr val="tx1"/>
              </a:solidFill>
              <a:latin typeface="RijksoverheidSansText-Bold"/>
            </a:rPr>
            <a:t>21%</a:t>
          </a:r>
          <a:endParaRPr lang="nl-NL" sz="2000" b="1" kern="1200" dirty="0">
            <a:solidFill>
              <a:schemeClr val="tx1"/>
            </a:solidFill>
            <a:latin typeface="RijksoverheidSansText-Bold"/>
          </a:endParaRPr>
        </a:p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nl-NL" sz="2000" b="1" kern="1200" dirty="0">
              <a:solidFill>
                <a:schemeClr val="tx1"/>
              </a:solidFill>
              <a:latin typeface="RijksoverheidSansText-Bold"/>
              <a:ea typeface="+mn-ea"/>
              <a:cs typeface="+mn-cs"/>
            </a:rPr>
            <a:t>€ 16 </a:t>
          </a:r>
          <a:r>
            <a:rPr lang="nl-NL" sz="2000" b="1" kern="1200" dirty="0" err="1">
              <a:solidFill>
                <a:schemeClr val="tx1"/>
              </a:solidFill>
              <a:latin typeface="RijksoverheidSansText-Bold"/>
              <a:ea typeface="+mn-ea"/>
              <a:cs typeface="+mn-cs"/>
            </a:rPr>
            <a:t>mld</a:t>
          </a:r>
          <a:r>
            <a:rPr lang="nl-NL" sz="2000" kern="1200" dirty="0">
              <a:solidFill>
                <a:schemeClr val="tx1"/>
              </a:solidFill>
              <a:latin typeface="RijksoverheidSansText-Bold"/>
              <a:ea typeface="+mn-ea"/>
              <a:cs typeface="+mn-cs"/>
            </a:rPr>
            <a:t> voor verlaging van de inkomstenbelasting</a:t>
          </a:r>
          <a:endParaRPr lang="nl-NL" sz="2000" b="1" kern="1200" dirty="0">
            <a:solidFill>
              <a:schemeClr val="tx1"/>
            </a:solidFill>
            <a:latin typeface="RijksoverheidSansText-Bold"/>
          </a:endParaRPr>
        </a:p>
      </dsp:txBody>
      <dsp:txXfrm rot="-5400000">
        <a:off x="2264769" y="1806722"/>
        <a:ext cx="8808901" cy="1095495"/>
      </dsp:txXfrm>
    </dsp:sp>
    <dsp:sp modelId="{754995FB-84B2-47B6-9AEB-C16611C75F8E}">
      <dsp:nvSpPr>
        <dsp:cNvPr id="0" name=""/>
        <dsp:cNvSpPr/>
      </dsp:nvSpPr>
      <dsp:spPr>
        <a:xfrm>
          <a:off x="148294" y="1595704"/>
          <a:ext cx="2116475" cy="151752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bg1"/>
              </a:solidFill>
              <a:latin typeface="RijksoverheidSansText-Bold"/>
            </a:rPr>
            <a:t>Beleidsrichting</a:t>
          </a:r>
          <a:r>
            <a:rPr lang="en-US" sz="1800" kern="1200" dirty="0">
              <a:solidFill>
                <a:schemeClr val="bg1"/>
              </a:solidFill>
              <a:latin typeface="RijksoverheidSansText-Bold"/>
            </a:rPr>
            <a:t> 2</a:t>
          </a:r>
          <a:endParaRPr lang="nl-NL" sz="1800" kern="1200" dirty="0">
            <a:solidFill>
              <a:schemeClr val="bg1"/>
            </a:solidFill>
            <a:latin typeface="RijksoverheidSansText-Bold"/>
          </a:endParaRPr>
        </a:p>
      </dsp:txBody>
      <dsp:txXfrm>
        <a:off x="222374" y="1669784"/>
        <a:ext cx="1968315" cy="1369369"/>
      </dsp:txXfrm>
    </dsp:sp>
    <dsp:sp modelId="{5897306A-1841-4F85-8165-78FD16D4CD02}">
      <dsp:nvSpPr>
        <dsp:cNvPr id="0" name=""/>
        <dsp:cNvSpPr/>
      </dsp:nvSpPr>
      <dsp:spPr>
        <a:xfrm rot="5400000">
          <a:off x="6091840" y="-486207"/>
          <a:ext cx="1214023" cy="8868165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1800" kern="1200" dirty="0">
              <a:solidFill>
                <a:schemeClr val="tx1"/>
              </a:solidFill>
              <a:latin typeface="RijksoverheidSansText-Bold"/>
            </a:rPr>
            <a:t>9% voor </a:t>
          </a:r>
          <a:r>
            <a:rPr lang="nl-NL" sz="1800" b="1" kern="1200" dirty="0">
              <a:solidFill>
                <a:schemeClr val="tx1"/>
              </a:solidFill>
              <a:latin typeface="RijksoverheidSansText-Bold"/>
            </a:rPr>
            <a:t>voedingsmiddelen/water</a:t>
          </a:r>
          <a:r>
            <a:rPr lang="nl-NL" sz="1800" b="0" kern="1200" dirty="0">
              <a:solidFill>
                <a:schemeClr val="tx1"/>
              </a:solidFill>
              <a:latin typeface="RijksoverheidSansText-Bold"/>
            </a:rPr>
            <a:t>,</a:t>
          </a:r>
          <a:r>
            <a:rPr lang="nl-NL" sz="1800" b="1" kern="1200" dirty="0">
              <a:solidFill>
                <a:schemeClr val="tx1"/>
              </a:solidFill>
              <a:latin typeface="RijksoverheidSansText-Bold"/>
            </a:rPr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1800" kern="1200" dirty="0">
              <a:solidFill>
                <a:schemeClr val="tx1"/>
              </a:solidFill>
              <a:latin typeface="RijksoverheidSansText-Bold"/>
            </a:rPr>
            <a:t>21% overige goederen/diensten, </a:t>
          </a:r>
          <a:r>
            <a:rPr lang="nl-NL" sz="1800" b="1" kern="1200" dirty="0">
              <a:solidFill>
                <a:schemeClr val="tx1"/>
              </a:solidFill>
              <a:latin typeface="RijksoverheidSansText-Bold"/>
            </a:rPr>
            <a:t>€ 3 </a:t>
          </a:r>
          <a:r>
            <a:rPr lang="nl-NL" sz="1800" b="1" kern="1200" dirty="0" err="1">
              <a:solidFill>
                <a:schemeClr val="tx1"/>
              </a:solidFill>
              <a:latin typeface="RijksoverheidSansText-Bold"/>
            </a:rPr>
            <a:t>mld</a:t>
          </a:r>
          <a:r>
            <a:rPr lang="nl-NL" sz="1800" b="1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nl-NL" sz="1800" kern="1200" dirty="0">
              <a:solidFill>
                <a:schemeClr val="tx1"/>
              </a:solidFill>
              <a:latin typeface="RijksoverheidSansText-Bold"/>
            </a:rPr>
            <a:t>voor lagere IB burgers</a:t>
          </a:r>
          <a:endParaRPr lang="nl-NL" sz="1800" b="1" kern="1200" dirty="0">
            <a:solidFill>
              <a:schemeClr val="tx1"/>
            </a:solidFill>
            <a:latin typeface="RijksoverheidSansText-Bold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1800" b="1" kern="1200" dirty="0">
              <a:solidFill>
                <a:schemeClr val="tx1"/>
              </a:solidFill>
              <a:latin typeface="RijksoverheidSansText-Bold"/>
            </a:rPr>
            <a:t>Alternatief</a:t>
          </a:r>
          <a:r>
            <a:rPr lang="nl-NL" sz="1800" kern="1200" dirty="0">
              <a:solidFill>
                <a:schemeClr val="tx1"/>
              </a:solidFill>
              <a:latin typeface="RijksoverheidSansText-Bold"/>
            </a:rPr>
            <a:t> (als beschikbaar) voor personenvervoer, reparatie- en isolatiewerkzaamheden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1800" kern="1200" dirty="0">
              <a:solidFill>
                <a:schemeClr val="tx1"/>
              </a:solidFill>
              <a:latin typeface="RijksoverheidSansText-Bold"/>
            </a:rPr>
            <a:t>en cultuur, media en sport</a:t>
          </a:r>
          <a:endParaRPr lang="nl-NL" sz="1400" kern="1200" dirty="0">
            <a:solidFill>
              <a:schemeClr val="tx1"/>
            </a:solidFill>
            <a:latin typeface="RijksoverheidSansText-Bold"/>
          </a:endParaRPr>
        </a:p>
      </dsp:txBody>
      <dsp:txXfrm rot="-5400000">
        <a:off x="2264769" y="3400128"/>
        <a:ext cx="8808901" cy="1095495"/>
      </dsp:txXfrm>
    </dsp:sp>
    <dsp:sp modelId="{556EA598-0759-49E8-B7D8-A049B7319FEC}">
      <dsp:nvSpPr>
        <dsp:cNvPr id="0" name=""/>
        <dsp:cNvSpPr/>
      </dsp:nvSpPr>
      <dsp:spPr>
        <a:xfrm>
          <a:off x="148294" y="3189110"/>
          <a:ext cx="2116475" cy="151752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bg1"/>
              </a:solidFill>
              <a:latin typeface="RijksoverheidSansText-Bold"/>
            </a:rPr>
            <a:t>Beleidsrichting</a:t>
          </a:r>
          <a:r>
            <a:rPr lang="en-US" sz="1800" kern="1200" dirty="0">
              <a:solidFill>
                <a:schemeClr val="bg1"/>
              </a:solidFill>
              <a:latin typeface="RijksoverheidSansText-Bold"/>
            </a:rPr>
            <a:t> 3</a:t>
          </a:r>
          <a:endParaRPr lang="nl-NL" sz="1800" kern="1200" dirty="0">
            <a:solidFill>
              <a:schemeClr val="bg1"/>
            </a:solidFill>
            <a:latin typeface="RijksoverheidSansText-Bold"/>
          </a:endParaRPr>
        </a:p>
      </dsp:txBody>
      <dsp:txXfrm>
        <a:off x="222374" y="3263190"/>
        <a:ext cx="1968315" cy="1369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9BA592-1F14-4D63-ACC7-5DEA4AC75CE6}">
      <dsp:nvSpPr>
        <dsp:cNvPr id="0" name=""/>
        <dsp:cNvSpPr/>
      </dsp:nvSpPr>
      <dsp:spPr>
        <a:xfrm rot="5400000">
          <a:off x="5847521" y="-2546352"/>
          <a:ext cx="1897841" cy="6991096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Gefaseerd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afbouwen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kern="1200" dirty="0" err="1">
              <a:solidFill>
                <a:schemeClr val="tx1"/>
              </a:solidFill>
              <a:latin typeface="RijksoverheidSansText-Bold"/>
            </a:rPr>
            <a:t>hypotheekrenteaftrek</a:t>
          </a:r>
          <a:endParaRPr lang="nl-NL" sz="2000" b="1" kern="1200" dirty="0">
            <a:solidFill>
              <a:schemeClr val="tx1"/>
            </a:solidFill>
            <a:latin typeface="RijksoverheidSansText-Bold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Loslaten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kern="1200" dirty="0">
              <a:solidFill>
                <a:schemeClr val="tx1"/>
              </a:solidFill>
              <a:latin typeface="RijksoverheidSansText-Bold"/>
            </a:rPr>
            <a:t>30-jaarstermijn</a:t>
          </a:r>
          <a:endParaRPr lang="nl-NL" sz="2000" b="1" kern="1200" dirty="0">
            <a:solidFill>
              <a:schemeClr val="tx1"/>
            </a:solidFill>
            <a:latin typeface="RijksoverheidSansText-Bold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Lagere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tarieven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box 1</a:t>
          </a:r>
          <a:endParaRPr lang="nl-NL" sz="2000" kern="1200" dirty="0">
            <a:solidFill>
              <a:schemeClr val="tx1"/>
            </a:solidFill>
            <a:latin typeface="RijksoverheidSansText-Bold"/>
          </a:endParaRPr>
        </a:p>
      </dsp:txBody>
      <dsp:txXfrm rot="-5400000">
        <a:off x="3300894" y="92920"/>
        <a:ext cx="6898451" cy="1712551"/>
      </dsp:txXfrm>
    </dsp:sp>
    <dsp:sp modelId="{B7B1E900-F9AD-42CC-BF20-3B1E11B49A36}">
      <dsp:nvSpPr>
        <dsp:cNvPr id="0" name=""/>
        <dsp:cNvSpPr/>
      </dsp:nvSpPr>
      <dsp:spPr>
        <a:xfrm>
          <a:off x="631597" y="17034"/>
          <a:ext cx="2669296" cy="186432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bg1"/>
              </a:solidFill>
              <a:latin typeface="RijksoverheidSansText-Bold"/>
            </a:rPr>
            <a:t>Beleidsrichting</a:t>
          </a:r>
          <a:r>
            <a:rPr lang="en-US" sz="2000" kern="1200" dirty="0">
              <a:solidFill>
                <a:schemeClr val="bg1"/>
              </a:solidFill>
              <a:latin typeface="RijksoverheidSansText-Bold"/>
            </a:rPr>
            <a:t> 1</a:t>
          </a:r>
          <a:endParaRPr lang="nl-NL" sz="2000" kern="1200" dirty="0">
            <a:solidFill>
              <a:schemeClr val="bg1"/>
            </a:solidFill>
            <a:latin typeface="RijksoverheidSansText-Bold"/>
          </a:endParaRPr>
        </a:p>
      </dsp:txBody>
      <dsp:txXfrm>
        <a:off x="722606" y="108043"/>
        <a:ext cx="2487278" cy="1682304"/>
      </dsp:txXfrm>
    </dsp:sp>
    <dsp:sp modelId="{647A150F-857D-4633-BC92-B6A61E7AA5DD}">
      <dsp:nvSpPr>
        <dsp:cNvPr id="0" name=""/>
        <dsp:cNvSpPr/>
      </dsp:nvSpPr>
      <dsp:spPr>
        <a:xfrm rot="5400000">
          <a:off x="5847521" y="-499805"/>
          <a:ext cx="1897841" cy="6991096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Hoger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kern="1200" dirty="0" err="1">
              <a:solidFill>
                <a:schemeClr val="tx1"/>
              </a:solidFill>
              <a:latin typeface="RijksoverheidSansText-Bold"/>
            </a:rPr>
            <a:t>eigenwoningforfait</a:t>
          </a:r>
          <a:endParaRPr lang="nl-NL" sz="2000" b="1" kern="1200" dirty="0">
            <a:solidFill>
              <a:schemeClr val="tx1"/>
            </a:solidFill>
            <a:latin typeface="RijksoverheidSansText-Bold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Versneld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afbouwen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b="1" kern="1200" dirty="0">
              <a:solidFill>
                <a:schemeClr val="tx1"/>
              </a:solidFill>
              <a:latin typeface="RijksoverheidSansText-Bold"/>
            </a:rPr>
            <a:t>Wet </a:t>
          </a:r>
          <a:r>
            <a:rPr lang="en-US" sz="2000" b="1" kern="1200" dirty="0" err="1">
              <a:solidFill>
                <a:schemeClr val="tx1"/>
              </a:solidFill>
              <a:latin typeface="RijksoverheidSansText-Bold"/>
            </a:rPr>
            <a:t>Hillen</a:t>
          </a:r>
          <a:endParaRPr lang="nl-NL" sz="2000" b="1" kern="1200" dirty="0">
            <a:solidFill>
              <a:schemeClr val="tx1"/>
            </a:solidFill>
            <a:latin typeface="RijksoverheidSansText-Bold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Lagere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</a:t>
          </a:r>
          <a:r>
            <a:rPr lang="en-US" sz="2000" kern="1200" dirty="0" err="1">
              <a:solidFill>
                <a:schemeClr val="tx1"/>
              </a:solidFill>
              <a:latin typeface="RijksoverheidSansText-Bold"/>
            </a:rPr>
            <a:t>tarieven</a:t>
          </a:r>
          <a:r>
            <a:rPr lang="en-US" sz="2000" kern="1200" dirty="0">
              <a:solidFill>
                <a:schemeClr val="tx1"/>
              </a:solidFill>
              <a:latin typeface="RijksoverheidSansText-Bold"/>
            </a:rPr>
            <a:t> box 1</a:t>
          </a:r>
          <a:endParaRPr lang="nl-NL" sz="2000" kern="1200" dirty="0">
            <a:solidFill>
              <a:schemeClr val="tx1"/>
            </a:solidFill>
            <a:latin typeface="RijksoverheidSansText-Bold"/>
          </a:endParaRPr>
        </a:p>
      </dsp:txBody>
      <dsp:txXfrm rot="-5400000">
        <a:off x="3300894" y="2139467"/>
        <a:ext cx="6898451" cy="1712551"/>
      </dsp:txXfrm>
    </dsp:sp>
    <dsp:sp modelId="{7A81C389-D46D-472B-905E-9E0594217FB7}">
      <dsp:nvSpPr>
        <dsp:cNvPr id="0" name=""/>
        <dsp:cNvSpPr/>
      </dsp:nvSpPr>
      <dsp:spPr>
        <a:xfrm>
          <a:off x="631597" y="2063580"/>
          <a:ext cx="2669296" cy="186432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bg1"/>
              </a:solidFill>
              <a:latin typeface="RijksoverheidSansText-Bold"/>
            </a:rPr>
            <a:t>Beleidsrichting</a:t>
          </a:r>
          <a:r>
            <a:rPr lang="en-US" sz="2000" kern="1200" dirty="0">
              <a:solidFill>
                <a:schemeClr val="bg1"/>
              </a:solidFill>
              <a:latin typeface="RijksoverheidSansText-Bold"/>
            </a:rPr>
            <a:t> 2</a:t>
          </a:r>
          <a:endParaRPr lang="nl-NL" sz="2000" kern="1200" dirty="0">
            <a:solidFill>
              <a:schemeClr val="bg1"/>
            </a:solidFill>
            <a:latin typeface="RijksoverheidSansText-Bold"/>
          </a:endParaRPr>
        </a:p>
      </dsp:txBody>
      <dsp:txXfrm>
        <a:off x="722606" y="2154589"/>
        <a:ext cx="2487278" cy="1682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09BA-0250-418B-A227-469BF0F69AD3}" type="datetimeFigureOut">
              <a:rPr lang="nl-NL" smtClean="0"/>
              <a:pPr/>
              <a:t>10-9-2025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4FE01-11FF-43DA-B7F5-6592B996E3F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0240-3B76-4E52-B42B-C39F5C218F4D}" type="datetimeFigureOut">
              <a:rPr lang="nl-NL" smtClean="0"/>
              <a:pPr/>
              <a:t>10-9-2025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01649-886C-4324-AD4C-E61C88D4772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9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85097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3915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0984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3267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1435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177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60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08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6655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1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5221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1458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01649-886C-4324-AD4C-E61C88D47728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673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1" name="Groep 10"/>
          <p:cNvGrpSpPr/>
          <p:nvPr userDrawn="1"/>
        </p:nvGrpSpPr>
        <p:grpSpPr>
          <a:xfrm>
            <a:off x="0" y="0"/>
            <a:ext cx="12192000" cy="1879600"/>
            <a:chOff x="0" y="0"/>
            <a:chExt cx="12192000" cy="1879600"/>
          </a:xfrm>
        </p:grpSpPr>
        <p:pic>
          <p:nvPicPr>
            <p:cNvPr id="13" name="Afbeelding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1879600"/>
            </a:xfrm>
            <a:prstGeom prst="rect">
              <a:avLst/>
            </a:prstGeom>
          </p:spPr>
        </p:pic>
        <p:pic>
          <p:nvPicPr>
            <p:cNvPr id="3074" name="Picture 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46409" y="333932"/>
              <a:ext cx="2309812" cy="804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808773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gels | 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68"/>
            <a:ext cx="12192000" cy="154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978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 | Titeldia verticaal met afbeelding Eng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jdelijke aanduiding voor afbeelding 31"/>
          <p:cNvSpPr>
            <a:spLocks noGrp="1"/>
          </p:cNvSpPr>
          <p:nvPr>
            <p:ph type="pic" sz="quarter" idx="22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1" name="Rechthoek 20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9" name="Rechthoek 18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66"/>
            <a:ext cx="12192000" cy="154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705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 | 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7" name="Rechthoek 16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60"/>
            <a:ext cx="12192000" cy="154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344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 | 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Contents</a:t>
            </a:r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afbeelding 21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2000 w 6098242"/>
              <a:gd name="connsiteY1" fmla="*/ 0 h 6858000"/>
              <a:gd name="connsiteX2" fmla="*/ 5862000 w 6098242"/>
              <a:gd name="connsiteY2" fmla="*/ 708025 h 6858000"/>
              <a:gd name="connsiteX3" fmla="*/ 6098242 w 6098242"/>
              <a:gd name="connsiteY3" fmla="*/ 708025 h 6858000"/>
              <a:gd name="connsiteX4" fmla="*/ 6098242 w 6098242"/>
              <a:gd name="connsiteY4" fmla="*/ 6620400 h 6858000"/>
              <a:gd name="connsiteX5" fmla="*/ 5862000 w 6098242"/>
              <a:gd name="connsiteY5" fmla="*/ 6620400 h 6858000"/>
              <a:gd name="connsiteX6" fmla="*/ 5862000 w 6098242"/>
              <a:gd name="connsiteY6" fmla="*/ 6858000 h 6858000"/>
              <a:gd name="connsiteX7" fmla="*/ 0 w 609824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2000" y="0"/>
                </a:lnTo>
                <a:lnTo>
                  <a:pt x="5862000" y="708025"/>
                </a:lnTo>
                <a:lnTo>
                  <a:pt x="6098242" y="708025"/>
                </a:lnTo>
                <a:lnTo>
                  <a:pt x="6098242" y="6620400"/>
                </a:lnTo>
                <a:lnTo>
                  <a:pt x="5862000" y="6620400"/>
                </a:lnTo>
                <a:lnTo>
                  <a:pt x="586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1184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 | 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Contents</a:t>
            </a:r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965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jdelijke aanduiding voor afbeelding 31"/>
          <p:cNvSpPr>
            <a:spLocks noGrp="1"/>
          </p:cNvSpPr>
          <p:nvPr>
            <p:ph type="pic" sz="quarter" idx="22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1" name="Rechthoek 20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9" name="Rechthoek 18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grpSp>
        <p:nvGrpSpPr>
          <p:cNvPr id="23" name="Groep 22"/>
          <p:cNvGrpSpPr/>
          <p:nvPr userDrawn="1"/>
        </p:nvGrpSpPr>
        <p:grpSpPr>
          <a:xfrm>
            <a:off x="0" y="1"/>
            <a:ext cx="12192000" cy="1879600"/>
            <a:chOff x="0" y="0"/>
            <a:chExt cx="12192000" cy="1879600"/>
          </a:xfrm>
        </p:grpSpPr>
        <p:pic>
          <p:nvPicPr>
            <p:cNvPr id="14" name="Afbeelding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1879600"/>
            </a:xfrm>
            <a:prstGeom prst="rect">
              <a:avLst/>
            </a:prstGeom>
          </p:spPr>
        </p:pic>
        <p:pic>
          <p:nvPicPr>
            <p:cNvPr id="2050" name="Picture 2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46654" y="334791"/>
              <a:ext cx="2309812" cy="804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62622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7" name="Rechthoek 16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grpSp>
        <p:nvGrpSpPr>
          <p:cNvPr id="10" name="Groep 9"/>
          <p:cNvGrpSpPr/>
          <p:nvPr userDrawn="1"/>
        </p:nvGrpSpPr>
        <p:grpSpPr>
          <a:xfrm>
            <a:off x="0" y="0"/>
            <a:ext cx="12192000" cy="1879600"/>
            <a:chOff x="0" y="0"/>
            <a:chExt cx="12192000" cy="1879600"/>
          </a:xfrm>
        </p:grpSpPr>
        <p:pic>
          <p:nvPicPr>
            <p:cNvPr id="11" name="Afbeelding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1879600"/>
            </a:xfrm>
            <a:prstGeom prst="rect">
              <a:avLst/>
            </a:prstGeom>
          </p:spPr>
        </p:pic>
        <p:pic>
          <p:nvPicPr>
            <p:cNvPr id="12" name="Picture 2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46654" y="334791"/>
              <a:ext cx="2309812" cy="804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06597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Inhoud</a:t>
            </a:r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afbeelding 21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2000 w 6098242"/>
              <a:gd name="connsiteY1" fmla="*/ 0 h 6858000"/>
              <a:gd name="connsiteX2" fmla="*/ 5862000 w 6098242"/>
              <a:gd name="connsiteY2" fmla="*/ 708025 h 6858000"/>
              <a:gd name="connsiteX3" fmla="*/ 6098242 w 6098242"/>
              <a:gd name="connsiteY3" fmla="*/ 708025 h 6858000"/>
              <a:gd name="connsiteX4" fmla="*/ 6098242 w 6098242"/>
              <a:gd name="connsiteY4" fmla="*/ 6620400 h 6858000"/>
              <a:gd name="connsiteX5" fmla="*/ 5862000 w 6098242"/>
              <a:gd name="connsiteY5" fmla="*/ 6620400 h 6858000"/>
              <a:gd name="connsiteX6" fmla="*/ 5862000 w 6098242"/>
              <a:gd name="connsiteY6" fmla="*/ 6858000 h 6858000"/>
              <a:gd name="connsiteX7" fmla="*/ 0 w 609824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2000" y="0"/>
                </a:lnTo>
                <a:lnTo>
                  <a:pt x="5862000" y="708025"/>
                </a:lnTo>
                <a:lnTo>
                  <a:pt x="6098242" y="708025"/>
                </a:lnTo>
                <a:lnTo>
                  <a:pt x="6098242" y="6620400"/>
                </a:lnTo>
                <a:lnTo>
                  <a:pt x="5862000" y="6620400"/>
                </a:lnTo>
                <a:lnTo>
                  <a:pt x="586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424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32737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Inhoud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272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0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4992077" cy="39449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itende 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31"/>
          <p:cNvSpPr>
            <a:spLocks noGrp="1"/>
          </p:cNvSpPr>
          <p:nvPr>
            <p:ph type="pic" sz="quarter" idx="23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7" name="Rechthoek 6" descr="Placeholder_Color_Terti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14600"/>
            <a:ext cx="5000314" cy="3627000"/>
          </a:xfrm>
        </p:spPr>
        <p:txBody>
          <a:bodyPr/>
          <a:lstStyle>
            <a:lvl1pPr marL="40575" indent="0">
              <a:buClr>
                <a:srgbClr val="FFFFFF"/>
              </a:buClr>
              <a:buFontTx/>
              <a:buNone/>
              <a:defRPr sz="2000" baseline="0">
                <a:solidFill>
                  <a:schemeClr val="bg1"/>
                </a:solidFill>
                <a:latin typeface="Verdana" pitchFamily="34" charset="0"/>
              </a:defRPr>
            </a:lvl1pPr>
            <a:lvl2pPr marL="631825" indent="-6318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  <a:defRPr>
                <a:solidFill>
                  <a:schemeClr val="bg1"/>
                </a:solidFill>
              </a:defRPr>
            </a:lvl2pPr>
            <a:lvl3pPr marL="315913" indent="-315913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746125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4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316800" lvl="0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</p:txBody>
      </p:sp>
      <p:sp>
        <p:nvSpPr>
          <p:cNvPr id="6" name="Tijdelijke aanduiding voor datum 13"/>
          <p:cNvSpPr>
            <a:spLocks noGrp="1"/>
          </p:cNvSpPr>
          <p:nvPr>
            <p:ph type="dt" sz="half" idx="20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14"/>
          <p:cNvSpPr>
            <a:spLocks noGrp="1"/>
          </p:cNvSpPr>
          <p:nvPr>
            <p:ph type="ftr" sz="quarter" idx="21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15"/>
          <p:cNvSpPr>
            <a:spLocks noGrp="1"/>
          </p:cNvSpPr>
          <p:nvPr>
            <p:ph type="sldNum" sz="quarter" idx="22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89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Terti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0068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14600"/>
            <a:ext cx="5000314" cy="3627000"/>
          </a:xfrm>
        </p:spPr>
        <p:txBody>
          <a:bodyPr>
            <a:normAutofit/>
          </a:bodyPr>
          <a:lstStyle>
            <a:lvl1pPr marL="40575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None/>
              <a:defRPr lang="nl-NL" sz="2000" kern="1200" baseline="0" dirty="0" smtClean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buSzPct val="80000"/>
            </a:pPr>
            <a:r>
              <a:rPr lang="nl-NL" noProof="0" dirty="0"/>
              <a:t>Klik om tekst toe te voegen</a:t>
            </a:r>
          </a:p>
          <a:p>
            <a:pPr marL="316800" lvl="0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SzPct val="80000"/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</p:txBody>
      </p:sp>
      <p:sp>
        <p:nvSpPr>
          <p:cNvPr id="6" name="Tijdelijke aanduiding voor datum 13"/>
          <p:cNvSpPr>
            <a:spLocks noGrp="1"/>
          </p:cNvSpPr>
          <p:nvPr>
            <p:ph type="dt" sz="half" idx="20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14"/>
          <p:cNvSpPr>
            <a:spLocks noGrp="1"/>
          </p:cNvSpPr>
          <p:nvPr>
            <p:ph type="ftr" sz="quarter" idx="21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15"/>
          <p:cNvSpPr>
            <a:spLocks noGrp="1"/>
          </p:cNvSpPr>
          <p:nvPr>
            <p:ph type="sldNum" sz="quarter" idx="22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8"/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3" name="Rechthoek 12"/>
          <p:cNvSpPr>
            <a:spLocks/>
          </p:cNvSpPr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48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5" r:id="rId2"/>
    <p:sldLayoutId id="2147483726" r:id="rId3"/>
    <p:sldLayoutId id="2147483778" r:id="rId4"/>
    <p:sldLayoutId id="2147483777" r:id="rId5"/>
    <p:sldLayoutId id="2147483702" r:id="rId6"/>
    <p:sldLayoutId id="2147483652" r:id="rId7"/>
    <p:sldLayoutId id="2147483779" r:id="rId8"/>
    <p:sldLayoutId id="2147483780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None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 userDrawn="1">
          <p15:clr>
            <a:srgbClr val="F26B43"/>
          </p15:clr>
        </p15:guide>
        <p15:guide id="8" orient="horz" pos="3919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59" userDrawn="1">
          <p15:clr>
            <a:srgbClr val="F26B43"/>
          </p15:clr>
        </p15:guide>
        <p15:guide id="11" pos="400" userDrawn="1">
          <p15:clr>
            <a:srgbClr val="F26B43"/>
          </p15:clr>
        </p15:guide>
        <p15:guide id="12" pos="4128" userDrawn="1">
          <p15:clr>
            <a:srgbClr val="F26B43"/>
          </p15:clr>
        </p15:guide>
        <p15:guide id="13" pos="3552" userDrawn="1">
          <p15:clr>
            <a:srgbClr val="F26B43"/>
          </p15:clr>
        </p15:guide>
        <p15:guide id="14" orient="horz" pos="1275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  <p15:guide id="16" pos="461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8"/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3" name="Rechthoek 12"/>
          <p:cNvSpPr>
            <a:spLocks/>
          </p:cNvSpPr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040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81" r:id="rId4"/>
    <p:sldLayoutId id="2147483782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None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>
          <p15:clr>
            <a:srgbClr val="F26B43"/>
          </p15:clr>
        </p15:guide>
        <p15:guide id="8" orient="horz" pos="3919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59">
          <p15:clr>
            <a:srgbClr val="F26B43"/>
          </p15:clr>
        </p15:guide>
        <p15:guide id="11" pos="400">
          <p15:clr>
            <a:srgbClr val="F26B43"/>
          </p15:clr>
        </p15:guide>
        <p15:guide id="12" pos="4128">
          <p15:clr>
            <a:srgbClr val="F26B43"/>
          </p15:clr>
        </p15:guide>
        <p15:guide id="13" pos="3552">
          <p15:clr>
            <a:srgbClr val="F26B43"/>
          </p15:clr>
        </p15:guide>
        <p15:guide id="14" orient="horz" pos="1275">
          <p15:clr>
            <a:srgbClr val="F26B43"/>
          </p15:clr>
        </p15:guide>
        <p15:guide id="15" orient="horz" pos="1434">
          <p15:clr>
            <a:srgbClr val="F26B43"/>
          </p15:clr>
        </p15:guide>
        <p15:guide id="16" pos="461">
          <p15:clr>
            <a:srgbClr val="F26B43"/>
          </p15:clr>
        </p15:guide>
        <p15:guide id="17" orient="horz" pos="6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Tijdelijke aanduiding voor afbeelding 14" descr="FIN.bmp"/>
          <p:cNvPicPr>
            <a:picLocks noGrp="1" noChangeAspect="1"/>
          </p:cNvPicPr>
          <p:nvPr>
            <p:ph type="pic" sz="quarter" idx="22"/>
          </p:nvPr>
        </p:nvPicPr>
        <p:blipFill>
          <a:blip r:embed="rId2" cstate="print"/>
          <a:srcRect t="501" b="501"/>
          <a:stretch>
            <a:fillRect/>
          </a:stretch>
        </p:blipFill>
        <p:spPr/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Technische briefing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3199" y="4218267"/>
            <a:ext cx="5564459" cy="1613786"/>
          </a:xfrm>
        </p:spPr>
        <p:txBody>
          <a:bodyPr>
            <a:normAutofit/>
          </a:bodyPr>
          <a:lstStyle/>
          <a:p>
            <a:r>
              <a:rPr lang="nl-NL" sz="1600" b="1" dirty="0"/>
              <a:t>Kansen voor lagere tarieven en beter beleid </a:t>
            </a:r>
            <a:r>
              <a:rPr lang="nl-NL" sz="1600" dirty="0"/>
              <a:t> Aanpak fiscale regelingen voor een eenvoudiger en beter belastingstelsel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89FB2B2A-6D85-EEB3-28D5-D72231B00CE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533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7272D9-5022-4D10-0133-EC0098AD4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19045"/>
            <a:ext cx="10923588" cy="948047"/>
          </a:xfrm>
        </p:spPr>
        <p:txBody>
          <a:bodyPr/>
          <a:lstStyle/>
          <a:p>
            <a:r>
              <a:rPr lang="en-US" dirty="0"/>
              <a:t>Cluster 2: </a:t>
            </a:r>
            <a:r>
              <a:rPr lang="en-US" dirty="0" err="1"/>
              <a:t>verlaagde</a:t>
            </a:r>
            <a:r>
              <a:rPr lang="en-US" dirty="0"/>
              <a:t> btw-</a:t>
            </a:r>
            <a:r>
              <a:rPr lang="en-US" dirty="0" err="1"/>
              <a:t>tarieven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95F50E-686F-6846-64BB-3029B4532D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3125" y="1785822"/>
            <a:ext cx="6112641" cy="39449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nl-NL" sz="2000" b="1" i="0" u="none" strike="noStrike" baseline="0" dirty="0">
                <a:latin typeface="RijksoverheidSansText-Regular"/>
              </a:rPr>
              <a:t>Knelpunten</a:t>
            </a:r>
          </a:p>
          <a:p>
            <a:pPr algn="l"/>
            <a:r>
              <a:rPr lang="nl-NL" sz="2000" b="0" i="0" u="none" strike="noStrike" baseline="0" dirty="0">
                <a:latin typeface="RijksoverheidSansText-Regular"/>
              </a:rPr>
              <a:t>Verlaagde btw-tarieven blijken </a:t>
            </a:r>
            <a:r>
              <a:rPr lang="nl-NL" sz="2000" b="1" i="0" u="none" strike="noStrike" baseline="0" dirty="0">
                <a:latin typeface="RijksoverheidSansText-Bold"/>
              </a:rPr>
              <a:t>niet geschikt </a:t>
            </a:r>
            <a:r>
              <a:rPr lang="nl-NL" sz="2000" b="0" i="0" u="none" strike="noStrike" baseline="0" dirty="0">
                <a:latin typeface="RijksoverheidSansText-Regular"/>
              </a:rPr>
              <a:t>voor herverdeling en andere beleidsdoelen</a:t>
            </a:r>
          </a:p>
          <a:p>
            <a:pPr algn="l"/>
            <a:r>
              <a:rPr lang="nl-NL" sz="2000" b="0" i="0" u="none" strike="noStrike" baseline="0" dirty="0">
                <a:latin typeface="RijksoverheidSansText-Regular"/>
              </a:rPr>
              <a:t>Sommige beleidsdoelen zijn </a:t>
            </a:r>
            <a:r>
              <a:rPr lang="nl-NL" sz="2000" b="1" i="0" u="none" strike="noStrike" baseline="0" dirty="0">
                <a:latin typeface="RijksoverheidSansText-Bold"/>
              </a:rPr>
              <a:t>minder goed onderbouwd of achterhaald </a:t>
            </a:r>
            <a:r>
              <a:rPr lang="nl-NL" sz="2000" b="0" i="0" u="none" strike="noStrike" baseline="0" dirty="0">
                <a:latin typeface="RijksoverheidSansText-Regular"/>
              </a:rPr>
              <a:t>(zoals stimuleren werkgelegenheid)</a:t>
            </a:r>
            <a:endParaRPr lang="nl-NL" sz="28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32EBEED-BD5C-E617-A390-262911394F8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10</a:t>
            </a:fld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DC8E6877-A52B-EF66-F8CC-49E7FBFDE2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8334" y="1567092"/>
            <a:ext cx="5091770" cy="2357438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932B536F-9069-9ED3-876D-F5631CFC7A4C}"/>
              </a:ext>
            </a:extLst>
          </p:cNvPr>
          <p:cNvSpPr txBox="1"/>
          <p:nvPr/>
        </p:nvSpPr>
        <p:spPr>
          <a:xfrm>
            <a:off x="6798334" y="3924530"/>
            <a:ext cx="5091770" cy="2554545"/>
          </a:xfrm>
          <a:prstGeom prst="rect">
            <a:avLst/>
          </a:prstGeom>
          <a:solidFill>
            <a:srgbClr val="B9E8FF"/>
          </a:solidFill>
        </p:spPr>
        <p:txBody>
          <a:bodyPr wrap="square">
            <a:spAutoFit/>
          </a:bodyPr>
          <a:lstStyle/>
          <a:p>
            <a:pPr algn="l"/>
            <a:r>
              <a:rPr lang="nl-NL" sz="1600" b="1" i="1" dirty="0">
                <a:solidFill>
                  <a:srgbClr val="00588F"/>
                </a:solidFill>
                <a:latin typeface="RijksoverheidSansText-Regular"/>
              </a:rPr>
              <a:t>Verlaagde btw-tarieven op: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Cultuur, media en sport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Voedingsmiddelen en water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Genees- en hulpmiddelen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Sierteelt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Personenvervoer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Kampeergelegenheid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Arbeidsintensieve diensten (schoonmaak-, isolatie- en reparatiewerkzaamheden, schilderen, stukadoren en behangen, kappersdiensten)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69DA294-3FF4-14BA-09A5-60C866F69D32}"/>
              </a:ext>
            </a:extLst>
          </p:cNvPr>
          <p:cNvSpPr txBox="1"/>
          <p:nvPr/>
        </p:nvSpPr>
        <p:spPr>
          <a:xfrm>
            <a:off x="635000" y="4066668"/>
            <a:ext cx="5627076" cy="78319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Belangrijkste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vanuit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oogpunt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complexiteit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: </a:t>
            </a:r>
          </a:p>
          <a:p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Continue 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discussies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/procedures over 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afbakening</a:t>
            </a:r>
            <a:endParaRPr lang="nl-NL" sz="2000" dirty="0">
              <a:solidFill>
                <a:schemeClr val="tx1"/>
              </a:solidFill>
              <a:latin typeface="RijksoverheidSansText-Regular"/>
            </a:endParaRPr>
          </a:p>
        </p:txBody>
      </p:sp>
    </p:spTree>
    <p:extLst>
      <p:ext uri="{BB962C8B-B14F-4D97-AF65-F5344CB8AC3E}">
        <p14:creationId xmlns:p14="http://schemas.microsoft.com/office/powerpoint/2010/main" val="4094546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A737655-0BAF-DF2F-A829-F61EC9DFDA9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68792578"/>
              </p:ext>
            </p:extLst>
          </p:nvPr>
        </p:nvGraphicFramePr>
        <p:xfrm>
          <a:off x="634999" y="1930399"/>
          <a:ext cx="11281229" cy="4708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C556E8CE-D5B2-634A-2C6A-202AD445B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807186"/>
            <a:ext cx="10923588" cy="948047"/>
          </a:xfrm>
        </p:spPr>
        <p:txBody>
          <a:bodyPr>
            <a:normAutofit/>
          </a:bodyPr>
          <a:lstStyle/>
          <a:p>
            <a:r>
              <a:rPr lang="en-US" sz="3600" dirty="0" err="1"/>
              <a:t>Beleidsrichtingen</a:t>
            </a:r>
            <a:r>
              <a:rPr lang="en-US" dirty="0"/>
              <a:t> </a:t>
            </a:r>
            <a:r>
              <a:rPr lang="en-US" sz="3600" dirty="0" err="1"/>
              <a:t>verlaagde</a:t>
            </a:r>
            <a:r>
              <a:rPr lang="en-US" sz="3600" dirty="0"/>
              <a:t> btw </a:t>
            </a:r>
            <a:r>
              <a:rPr lang="en-US" sz="3600" dirty="0" err="1"/>
              <a:t>tarieven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D0F2EE3-7129-124A-F731-556B7A778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1559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E86CB-B292-9E32-E366-58C72AC4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342" y="761417"/>
            <a:ext cx="10923588" cy="948047"/>
          </a:xfrm>
        </p:spPr>
        <p:txBody>
          <a:bodyPr/>
          <a:lstStyle/>
          <a:p>
            <a:r>
              <a:rPr lang="en-US" dirty="0"/>
              <a:t>Cluster 3: </a:t>
            </a:r>
            <a:r>
              <a:rPr lang="en-US" dirty="0" err="1"/>
              <a:t>eigenwoningregelingen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9E4786-4000-91BF-192F-09B3B5AC10C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9070" y="1793256"/>
            <a:ext cx="10923588" cy="3944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RijksoverheidSansText-Regular"/>
              </a:rPr>
              <a:t>Knelpunten</a:t>
            </a:r>
            <a:endParaRPr lang="en-US" sz="2000" b="1" dirty="0">
              <a:latin typeface="RijksoverheidSansText-Regular"/>
            </a:endParaRPr>
          </a:p>
          <a:p>
            <a:pPr>
              <a:lnSpc>
                <a:spcPct val="115000"/>
              </a:lnSpc>
            </a:pPr>
            <a:r>
              <a:rPr lang="nl-NL" sz="2000" dirty="0">
                <a:latin typeface="RijksoverheidSansText-Regular"/>
              </a:rPr>
              <a:t>Huizenprijzen stijgen extra door lage belasting </a:t>
            </a:r>
            <a:r>
              <a:rPr lang="nl-NL" sz="2000" dirty="0">
                <a:latin typeface="RijksoverheidSansText-Regular"/>
                <a:cs typeface="Calibri" panose="020F0502020204030204" pitchFamily="34" charset="0"/>
              </a:rPr>
              <a:t>→ </a:t>
            </a:r>
            <a:r>
              <a:rPr lang="nl-NL" sz="2000" b="1" dirty="0">
                <a:latin typeface="RijksoverheidSansText-Regular"/>
              </a:rPr>
              <a:t>vermogensongelijkheid</a:t>
            </a:r>
            <a:r>
              <a:rPr lang="nl-NL" sz="2000" dirty="0">
                <a:latin typeface="RijksoverheidSansText-Regular"/>
              </a:rPr>
              <a:t> tussen huurders en kopers</a:t>
            </a:r>
          </a:p>
          <a:p>
            <a:r>
              <a:rPr lang="nl-NL" sz="2000" dirty="0">
                <a:latin typeface="RijksoverheidSansText-Regular"/>
              </a:rPr>
              <a:t>Hogere </a:t>
            </a:r>
            <a:r>
              <a:rPr lang="nl-NL" sz="2000" b="1" dirty="0">
                <a:latin typeface="RijksoverheidSansText-Regular"/>
              </a:rPr>
              <a:t>hypotheekschulden</a:t>
            </a:r>
            <a:r>
              <a:rPr lang="nl-NL" sz="2000" dirty="0">
                <a:latin typeface="RijksoverheidSansText-Regular"/>
              </a:rPr>
              <a:t> met macro-economische </a:t>
            </a:r>
            <a:r>
              <a:rPr lang="nl-NL" sz="2000" b="1" dirty="0">
                <a:latin typeface="RijksoverheidSansText-Regular"/>
              </a:rPr>
              <a:t>risico’s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0A793CD-6711-7A38-8B54-34A0F32719B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12</a:t>
            </a:fld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3963D52-063F-9C9C-9134-DA4629BB99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2851" y="4584032"/>
            <a:ext cx="4363149" cy="230832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A854E66-3E0D-1E01-38A7-386A14EE94E2}"/>
              </a:ext>
            </a:extLst>
          </p:cNvPr>
          <p:cNvSpPr txBox="1"/>
          <p:nvPr/>
        </p:nvSpPr>
        <p:spPr>
          <a:xfrm>
            <a:off x="6056032" y="4584032"/>
            <a:ext cx="3841593" cy="2308324"/>
          </a:xfrm>
          <a:prstGeom prst="rect">
            <a:avLst/>
          </a:prstGeom>
          <a:solidFill>
            <a:srgbClr val="B9E8FF"/>
          </a:solidFill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800" b="0" i="1" u="none" strike="noStrike" baseline="0" dirty="0">
                <a:solidFill>
                  <a:srgbClr val="00588F"/>
                </a:solidFill>
                <a:latin typeface="RijksoverheidSansText-Regular"/>
              </a:rPr>
              <a:t>Hypotheekrenteaftrek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800" b="0" i="1" u="none" strike="noStrike" baseline="0" dirty="0">
                <a:solidFill>
                  <a:srgbClr val="00588F"/>
                </a:solidFill>
                <a:latin typeface="RijksoverheidSansText-Regular"/>
              </a:rPr>
              <a:t>Eigenwoningforfait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800" b="0" i="1" u="none" strike="noStrike" baseline="0" dirty="0">
                <a:solidFill>
                  <a:srgbClr val="00588F"/>
                </a:solidFill>
                <a:latin typeface="RijksoverheidSansText-Regular"/>
              </a:rPr>
              <a:t>Aftrek kleine woningschuld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nl-NL" i="1" dirty="0">
              <a:solidFill>
                <a:srgbClr val="00588F"/>
              </a:solidFill>
              <a:latin typeface="RijksoverheidSansText-Regular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nl-NL" i="1" dirty="0">
              <a:solidFill>
                <a:srgbClr val="00588F"/>
              </a:solidFill>
              <a:latin typeface="RijksoverheidSansText-Regular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nl-NL" i="1" dirty="0">
              <a:solidFill>
                <a:srgbClr val="00588F"/>
              </a:solidFill>
              <a:latin typeface="RijksoverheidSansText-Regular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nl-NL" i="1" dirty="0">
              <a:solidFill>
                <a:srgbClr val="00588F"/>
              </a:solidFill>
              <a:latin typeface="RijksoverheidSansText-Regular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nl-NL" i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4782D8D-F303-4E41-FFD4-7D86E9B0DEAC}"/>
              </a:ext>
            </a:extLst>
          </p:cNvPr>
          <p:cNvSpPr txBox="1"/>
          <p:nvPr/>
        </p:nvSpPr>
        <p:spPr>
          <a:xfrm>
            <a:off x="559070" y="3218711"/>
            <a:ext cx="10835761" cy="11237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Belangrijkste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vanuit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oogpunt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complexiteit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Slecht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doenbaar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 voor 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belastingplichtigen</a:t>
            </a:r>
            <a:endParaRPr lang="en-US" sz="2000" dirty="0">
              <a:solidFill>
                <a:schemeClr val="tx1"/>
              </a:solidFill>
              <a:latin typeface="RijksoverheidSansText-Regular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Handhaafbaarheid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 30-jaarstermijn (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geen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 contra-</a:t>
            </a:r>
            <a:r>
              <a:rPr lang="en-US" sz="2000" dirty="0" err="1">
                <a:solidFill>
                  <a:schemeClr val="tx1"/>
                </a:solidFill>
                <a:latin typeface="RijksoverheidSansText-Regular"/>
              </a:rPr>
              <a:t>informatie</a:t>
            </a:r>
            <a:r>
              <a:rPr lang="en-US" sz="2000" dirty="0">
                <a:solidFill>
                  <a:schemeClr val="tx1"/>
                </a:solidFill>
                <a:latin typeface="RijksoverheidSansText-Regular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16427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E7CA4-32CD-B08E-ED35-B6648C9E7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Beleidsrichtingen</a:t>
            </a:r>
            <a:r>
              <a:rPr lang="en-US" dirty="0"/>
              <a:t> </a:t>
            </a:r>
            <a:r>
              <a:rPr lang="en-US" dirty="0" err="1"/>
              <a:t>eigenwoningregelingen</a:t>
            </a:r>
            <a:endParaRPr lang="nl-NL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59975305-82D8-F6A0-46F7-B910A82B9CA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34570258"/>
              </p:ext>
            </p:extLst>
          </p:nvPr>
        </p:nvGraphicFramePr>
        <p:xfrm>
          <a:off x="635000" y="2276475"/>
          <a:ext cx="10923588" cy="3944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A9D7D11-362B-9116-CB6D-F9DF96C2B46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053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CBA2260-4DF9-91F6-273C-FCFF8DB7DB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b="1" dirty="0"/>
              <a:t>Knelpunten</a:t>
            </a:r>
            <a:r>
              <a:rPr lang="nl-NL" b="1" dirty="0"/>
              <a:t>	</a:t>
            </a:r>
          </a:p>
          <a:p>
            <a:r>
              <a:rPr lang="nl-NL" sz="1800" dirty="0"/>
              <a:t>Regelingen leveren </a:t>
            </a:r>
            <a:r>
              <a:rPr lang="nl-NL" sz="1800" b="1" dirty="0"/>
              <a:t>niet het beoogde resultaat</a:t>
            </a:r>
          </a:p>
          <a:p>
            <a:r>
              <a:rPr lang="nl-NL" sz="1800" b="1" dirty="0"/>
              <a:t>Te ingewikkeld</a:t>
            </a:r>
            <a:r>
              <a:rPr lang="nl-NL" sz="1800" dirty="0"/>
              <a:t> voor burgers, bedrijven en/of Belastingdienst</a:t>
            </a:r>
          </a:p>
          <a:p>
            <a:r>
              <a:rPr lang="nl-NL" sz="1800" dirty="0"/>
              <a:t>Regelingen die zijn </a:t>
            </a:r>
            <a:r>
              <a:rPr lang="nl-NL" sz="1800" b="1" dirty="0"/>
              <a:t>ingehaald</a:t>
            </a:r>
            <a:r>
              <a:rPr lang="nl-NL" sz="1800" dirty="0"/>
              <a:t> door de tijd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DEFF3E0-9C47-794D-E2FA-9CC0A1E98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Cluster 4: overige regelingen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95B56B7-AD0D-B5AC-67DF-A7572D77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14</a:t>
            </a:fld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28EA58C-2746-D8C1-994C-9FE971139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129517"/>
            <a:ext cx="5837839" cy="2828109"/>
          </a:xfrm>
          <a:prstGeom prst="rect">
            <a:avLst/>
          </a:prstGeom>
        </p:spPr>
      </p:pic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E801D455-9180-26FD-CFF3-2CBC85DD3F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510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D82F2518-82CE-F16C-6B4B-6E404773C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06" y="0"/>
            <a:ext cx="10923588" cy="73911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 err="1"/>
              <a:t>Beleidsrichtingen</a:t>
            </a:r>
            <a:r>
              <a:rPr lang="en-US" dirty="0"/>
              <a:t> </a:t>
            </a:r>
            <a:r>
              <a:rPr lang="en-US" dirty="0" err="1"/>
              <a:t>overige</a:t>
            </a:r>
            <a:r>
              <a:rPr lang="en-US" dirty="0"/>
              <a:t> </a:t>
            </a:r>
            <a:r>
              <a:rPr lang="en-US" dirty="0" err="1"/>
              <a:t>regelingen</a:t>
            </a:r>
            <a:endParaRPr lang="en-US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A73508-8FBB-BB15-96DD-08F46D64F6B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10A0A6AF-03C5-477E-939A-E28F7E7F05EA}" type="slidenum">
              <a:rPr lang="nl-NL" smtClean="0"/>
              <a:pPr>
                <a:spcAft>
                  <a:spcPts val="600"/>
                </a:spcAft>
              </a:pPr>
              <a:t>15</a:t>
            </a:fld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34922E2-A560-3DC0-EF90-A96CF81FF6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05" y="739116"/>
            <a:ext cx="9486680" cy="613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71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60D851-24EE-6810-8FA0-1490B7BEA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522426"/>
            <a:ext cx="10923588" cy="948047"/>
          </a:xfrm>
        </p:spPr>
        <p:txBody>
          <a:bodyPr/>
          <a:lstStyle/>
          <a:p>
            <a:r>
              <a:rPr lang="nl-NL" dirty="0"/>
              <a:t>Tot slot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11B273-E7F2-419F-9E1B-E4C8CC144F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5000" y="1470473"/>
            <a:ext cx="10923588" cy="4750940"/>
          </a:xfrm>
        </p:spPr>
        <p:txBody>
          <a:bodyPr>
            <a:normAutofit lnSpcReduction="10000"/>
          </a:bodyPr>
          <a:lstStyle/>
          <a:p>
            <a:r>
              <a:rPr lang="nl-NL" altLang="nl-NL" sz="2400" dirty="0">
                <a:latin typeface="RijksoverheidSansText-Bold"/>
              </a:rPr>
              <a:t>Er zijn mogelijkheden om het belastingstelsel </a:t>
            </a:r>
            <a:r>
              <a:rPr kumimoji="0" lang="nl-NL" altLang="nl-N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ijksoverheidSansText-Bold"/>
              </a:rPr>
              <a:t>te </a:t>
            </a:r>
            <a:r>
              <a:rPr kumimoji="0" lang="nl-NL" altLang="nl-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ijksoverheidSansText-Bold"/>
              </a:rPr>
              <a:t>versimpelen</a:t>
            </a:r>
            <a:r>
              <a:rPr kumimoji="0" lang="nl-NL" altLang="nl-N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ijksoverheidSansText-Bold"/>
              </a:rPr>
              <a:t> op het terrein van fiscale regelingen en </a:t>
            </a:r>
            <a:r>
              <a:rPr kumimoji="0" lang="nl-NL" altLang="nl-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ijksoverheidSansText-Bold"/>
              </a:rPr>
              <a:t>beleidsdoelen</a:t>
            </a:r>
            <a:r>
              <a:rPr kumimoji="0" lang="nl-NL" altLang="nl-N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ijksoverheidSansText-Bold"/>
              </a:rPr>
              <a:t> beter te bereiken</a:t>
            </a:r>
          </a:p>
          <a:p>
            <a:pPr lvl="1"/>
            <a:r>
              <a:rPr kumimoji="0" lang="nl-NL" altLang="nl-NL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ijksoverheidSansText-Bold"/>
              </a:rPr>
              <a:t>Dat kan – gefaseerd</a:t>
            </a:r>
            <a:r>
              <a:rPr lang="nl-NL" altLang="nl-NL" dirty="0">
                <a:latin typeface="RijksoverheidSansText-Bold"/>
              </a:rPr>
              <a:t> - </a:t>
            </a:r>
            <a:r>
              <a:rPr kumimoji="0" lang="nl-NL" altLang="nl-NL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ijksoverheidSansText-Bold"/>
              </a:rPr>
              <a:t> via een integrale aanpak, maar ook losse aanpassingen zijn stappen in de goede richting zijn</a:t>
            </a:r>
          </a:p>
          <a:p>
            <a:r>
              <a:rPr lang="nl-NL" b="1" dirty="0">
                <a:latin typeface="RijksoverheidSansText-Bold"/>
              </a:rPr>
              <a:t>Draagvlak</a:t>
            </a:r>
            <a:r>
              <a:rPr lang="nl-NL" dirty="0">
                <a:latin typeface="RijksoverheidSansText-Bold"/>
              </a:rPr>
              <a:t> is een belangrijk succesfactor</a:t>
            </a:r>
          </a:p>
          <a:p>
            <a:r>
              <a:rPr lang="nl-NL" dirty="0">
                <a:latin typeface="RijksoverheidSansText-Bold"/>
              </a:rPr>
              <a:t>Rapport </a:t>
            </a:r>
            <a:r>
              <a:rPr lang="nl-NL" b="1" dirty="0">
                <a:latin typeface="RijksoverheidSansText-Bold"/>
              </a:rPr>
              <a:t>startpunt</a:t>
            </a:r>
            <a:r>
              <a:rPr lang="nl-NL" dirty="0">
                <a:latin typeface="RijksoverheidSansText-Bold"/>
              </a:rPr>
              <a:t> voor verdere gesprekken met </a:t>
            </a:r>
            <a:r>
              <a:rPr lang="nl-NL" b="1" dirty="0">
                <a:latin typeface="RijksoverheidSansText-Bold"/>
              </a:rPr>
              <a:t>stakeholders</a:t>
            </a:r>
          </a:p>
          <a:p>
            <a:pPr lvl="1"/>
            <a:r>
              <a:rPr lang="nl-NL" dirty="0">
                <a:latin typeface="RijksoverheidSansText-Bold"/>
              </a:rPr>
              <a:t>Flankerend beleid en/of fasering kan gevolgen mitigeren</a:t>
            </a:r>
          </a:p>
          <a:p>
            <a:pPr lvl="1"/>
            <a:r>
              <a:rPr lang="nl-NL" dirty="0">
                <a:latin typeface="RijksoverheidSansText-Bold"/>
              </a:rPr>
              <a:t>Overweeg vaker alternatief beleid buiten fiscaliteit</a:t>
            </a:r>
          </a:p>
          <a:p>
            <a:endParaRPr lang="nl-NL" sz="100" dirty="0">
              <a:latin typeface="RijksoverheidSansText-Bold"/>
            </a:endParaRPr>
          </a:p>
          <a:p>
            <a:r>
              <a:rPr lang="nl-NL" dirty="0">
                <a:latin typeface="RijksoverheidSansText-Bold"/>
              </a:rPr>
              <a:t>Benut </a:t>
            </a:r>
            <a:r>
              <a:rPr lang="nl-NL" b="1" dirty="0">
                <a:latin typeface="RijksoverheidSansText-Bold"/>
              </a:rPr>
              <a:t>evaluaties</a:t>
            </a:r>
            <a:r>
              <a:rPr lang="nl-NL" dirty="0">
                <a:latin typeface="RijksoverheidSansText-Bold"/>
              </a:rPr>
              <a:t> voor continue verbetering</a:t>
            </a:r>
          </a:p>
          <a:p>
            <a:pPr lvl="1"/>
            <a:r>
              <a:rPr lang="nl-NL" dirty="0">
                <a:latin typeface="RijksoverheidSansText-Bold"/>
              </a:rPr>
              <a:t>Fiscale regelingen worden periodiek geëvalueerd</a:t>
            </a:r>
          </a:p>
          <a:p>
            <a:pPr lvl="1"/>
            <a:r>
              <a:rPr lang="nl-NL" dirty="0">
                <a:latin typeface="RijksoverheidSansText-Bold"/>
              </a:rPr>
              <a:t>Bijlage Miljoenennota met monitoring fiscale regelingen, evaluatie-uitkomsten en evaluatieplanning</a:t>
            </a:r>
          </a:p>
          <a:p>
            <a:endParaRPr lang="nl-NL" dirty="0">
              <a:latin typeface="RijksoverheidSansText-Bold"/>
            </a:endParaRPr>
          </a:p>
          <a:p>
            <a:endParaRPr lang="nl-NL" dirty="0">
              <a:latin typeface="RijksoverheidSansText-Bold"/>
            </a:endParaRPr>
          </a:p>
          <a:p>
            <a:endParaRPr lang="nl-NL" dirty="0">
              <a:latin typeface="RijksoverheidSansText-Bold"/>
            </a:endParaRP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C3E450-7FCA-99FC-23BE-8BB8B4A3860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095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Vragen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17</a:t>
            </a:fld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/>
          <p:cNvSpPr>
            <a:spLocks noGrp="1"/>
          </p:cNvSpPr>
          <p:nvPr>
            <p:ph type="body" sz="quarter" idx="10"/>
          </p:nvPr>
        </p:nvSpPr>
        <p:spPr>
          <a:xfrm>
            <a:off x="6210300" y="2525486"/>
            <a:ext cx="5981700" cy="361611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Definitie fiscale regelingen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Veel ruimte voor verbetering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Aanpak op hoofdlijnen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Een wenkend perspectief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Beleidsrichtingen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Tot slot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2</a:t>
            </a:fld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4268B0-AA6A-9DE2-8E86-D1BD8B95E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456165"/>
            <a:ext cx="10923588" cy="94804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Fiscale</a:t>
            </a:r>
            <a:r>
              <a:rPr lang="en-US" dirty="0"/>
              <a:t> </a:t>
            </a:r>
            <a:r>
              <a:rPr lang="en-US" dirty="0" err="1"/>
              <a:t>regelingen</a:t>
            </a:r>
            <a:r>
              <a:rPr lang="en-US" dirty="0"/>
              <a:t>: </a:t>
            </a:r>
            <a:r>
              <a:rPr lang="en-US" dirty="0" err="1"/>
              <a:t>uitzonderingen</a:t>
            </a:r>
            <a:r>
              <a:rPr lang="en-US" dirty="0"/>
              <a:t> op de </a:t>
            </a:r>
            <a:r>
              <a:rPr lang="en-US" dirty="0" err="1"/>
              <a:t>hoofdregel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DE30BC-B64C-704E-D7CD-63C91DAF28C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4206" y="1640370"/>
            <a:ext cx="10923588" cy="4903117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RijksoverheidSansText-Bold"/>
              </a:rPr>
              <a:t>Vrijstellingen</a:t>
            </a:r>
            <a:r>
              <a:rPr lang="en-US" dirty="0">
                <a:latin typeface="RijksoverheidSansText-Bold"/>
              </a:rPr>
              <a:t>, </a:t>
            </a:r>
            <a:r>
              <a:rPr lang="en-US" dirty="0" err="1">
                <a:latin typeface="RijksoverheidSansText-Bold"/>
              </a:rPr>
              <a:t>heffingskortingen</a:t>
            </a:r>
            <a:r>
              <a:rPr lang="en-US" dirty="0">
                <a:latin typeface="RijksoverheidSansText-Bold"/>
              </a:rPr>
              <a:t> en </a:t>
            </a:r>
            <a:r>
              <a:rPr lang="en-US" dirty="0" err="1">
                <a:latin typeface="RijksoverheidSansText-Bold"/>
              </a:rPr>
              <a:t>verlaagde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tarieven</a:t>
            </a:r>
            <a:endParaRPr lang="en-US" dirty="0">
              <a:latin typeface="RijksoverheidSansText-Bold"/>
            </a:endParaRPr>
          </a:p>
          <a:p>
            <a:r>
              <a:rPr lang="en-US" dirty="0" err="1">
                <a:latin typeface="RijksoverheidSansText-Bold"/>
              </a:rPr>
              <a:t>Dienen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vaak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een</a:t>
            </a:r>
            <a:r>
              <a:rPr lang="en-US" dirty="0">
                <a:latin typeface="RijksoverheidSansText-Bold"/>
              </a:rPr>
              <a:t> </a:t>
            </a:r>
            <a:r>
              <a:rPr lang="en-US" b="1" dirty="0" err="1">
                <a:latin typeface="RijksoverheidSansText-Bold"/>
              </a:rPr>
              <a:t>maatschappelijk</a:t>
            </a:r>
            <a:r>
              <a:rPr lang="en-US" b="1" dirty="0">
                <a:latin typeface="RijksoverheidSansText-Bold"/>
              </a:rPr>
              <a:t> </a:t>
            </a:r>
            <a:r>
              <a:rPr lang="en-US" b="1" dirty="0" err="1">
                <a:latin typeface="RijksoverheidSansText-Bold"/>
              </a:rPr>
              <a:t>doel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zoals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stimuleren</a:t>
            </a:r>
            <a:r>
              <a:rPr lang="en-US" dirty="0">
                <a:latin typeface="RijksoverheidSansText-Bold"/>
              </a:rPr>
              <a:t> van </a:t>
            </a:r>
            <a:r>
              <a:rPr lang="en-US" dirty="0" err="1">
                <a:latin typeface="RijksoverheidSansText-Bold"/>
              </a:rPr>
              <a:t>bepaald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gedrag</a:t>
            </a:r>
            <a:r>
              <a:rPr lang="en-US" dirty="0">
                <a:latin typeface="RijksoverheidSansText-Bold"/>
              </a:rPr>
              <a:t> of </a:t>
            </a:r>
            <a:r>
              <a:rPr lang="en-US" dirty="0" err="1">
                <a:latin typeface="RijksoverheidSansText-Bold"/>
              </a:rPr>
              <a:t>inkomensherverdeling</a:t>
            </a:r>
            <a:endParaRPr lang="en-US" dirty="0">
              <a:latin typeface="RijksoverheidSansText-Bold"/>
            </a:endParaRPr>
          </a:p>
          <a:p>
            <a:endParaRPr lang="nl-NL" sz="1300" dirty="0">
              <a:latin typeface="RijksoverheidSansText-Bold"/>
            </a:endParaRPr>
          </a:p>
          <a:p>
            <a:r>
              <a:rPr lang="nl-NL" dirty="0">
                <a:latin typeface="RijksoverheidSansText-Bold"/>
              </a:rPr>
              <a:t>Aantal: ca. </a:t>
            </a:r>
            <a:r>
              <a:rPr lang="nl-NL" b="1" dirty="0">
                <a:latin typeface="RijksoverheidSansText-Bold"/>
              </a:rPr>
              <a:t>200 regelingen</a:t>
            </a:r>
            <a:r>
              <a:rPr lang="nl-NL" dirty="0">
                <a:latin typeface="RijksoverheidSansText-Bold"/>
              </a:rPr>
              <a:t>, waarvan 125 gemonitord</a:t>
            </a:r>
          </a:p>
          <a:p>
            <a:r>
              <a:rPr lang="nl-NL" dirty="0">
                <a:latin typeface="RijksoverheidSansText-Bold"/>
              </a:rPr>
              <a:t>Omvang: 167 mld. euro</a:t>
            </a:r>
          </a:p>
          <a:p>
            <a:pPr lvl="1"/>
            <a:r>
              <a:rPr lang="nl-NL" dirty="0">
                <a:latin typeface="RijksoverheidSansText-Bold"/>
              </a:rPr>
              <a:t>Ruim 40% van de totale inkomsten</a:t>
            </a:r>
          </a:p>
          <a:p>
            <a:pPr lvl="1"/>
            <a:r>
              <a:rPr lang="nl-NL" dirty="0">
                <a:latin typeface="RijksoverheidSansText-Bold"/>
              </a:rPr>
              <a:t>Ca. 15% bbp</a:t>
            </a:r>
          </a:p>
          <a:p>
            <a:pPr lvl="1"/>
            <a:endParaRPr lang="nl-NL" sz="1100" dirty="0">
              <a:latin typeface="RijksoverheidSansText-Bold"/>
            </a:endParaRPr>
          </a:p>
          <a:p>
            <a:r>
              <a:rPr lang="en-US" dirty="0" err="1">
                <a:latin typeface="RijksoverheidSansText-Bold"/>
              </a:rPr>
              <a:t>Fiscale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regelingen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zijn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vaak</a:t>
            </a:r>
            <a:r>
              <a:rPr lang="en-US" dirty="0">
                <a:latin typeface="RijksoverheidSansText-Bold"/>
              </a:rPr>
              <a:t> </a:t>
            </a:r>
            <a:r>
              <a:rPr lang="en-US" b="1" dirty="0">
                <a:latin typeface="RijksoverheidSansText-Bold"/>
              </a:rPr>
              <a:t>complex:</a:t>
            </a:r>
          </a:p>
          <a:p>
            <a:pPr lvl="1"/>
            <a:r>
              <a:rPr lang="en-US" sz="2100" dirty="0" err="1">
                <a:latin typeface="RijksoverheidSansText-Bold"/>
              </a:rPr>
              <a:t>Moeilijk</a:t>
            </a:r>
            <a:r>
              <a:rPr lang="en-US" sz="2100" dirty="0">
                <a:latin typeface="RijksoverheidSansText-Bold"/>
              </a:rPr>
              <a:t> </a:t>
            </a:r>
            <a:r>
              <a:rPr lang="en-US" sz="2100" dirty="0" err="1">
                <a:latin typeface="RijksoverheidSansText-Bold"/>
              </a:rPr>
              <a:t>te</a:t>
            </a:r>
            <a:r>
              <a:rPr lang="en-US" sz="2100" dirty="0">
                <a:latin typeface="RijksoverheidSansText-Bold"/>
              </a:rPr>
              <a:t> </a:t>
            </a:r>
            <a:r>
              <a:rPr lang="en-US" sz="2100" dirty="0" err="1">
                <a:latin typeface="RijksoverheidSansText-Bold"/>
              </a:rPr>
              <a:t>begrijpen</a:t>
            </a:r>
            <a:r>
              <a:rPr lang="en-US" sz="2100" dirty="0">
                <a:latin typeface="RijksoverheidSansText-Bold"/>
              </a:rPr>
              <a:t> of </a:t>
            </a:r>
            <a:r>
              <a:rPr lang="en-US" sz="2100" dirty="0" err="1">
                <a:latin typeface="RijksoverheidSansText-Bold"/>
              </a:rPr>
              <a:t>niet</a:t>
            </a:r>
            <a:r>
              <a:rPr lang="en-US" sz="2100" dirty="0">
                <a:latin typeface="RijksoverheidSansText-Bold"/>
              </a:rPr>
              <a:t> </a:t>
            </a:r>
            <a:r>
              <a:rPr lang="en-US" sz="2100" dirty="0" err="1">
                <a:latin typeface="RijksoverheidSansText-Bold"/>
              </a:rPr>
              <a:t>doenlijk</a:t>
            </a:r>
            <a:r>
              <a:rPr lang="en-US" sz="2100" dirty="0">
                <a:latin typeface="RijksoverheidSansText-Bold"/>
              </a:rPr>
              <a:t> voor burgers</a:t>
            </a:r>
          </a:p>
          <a:p>
            <a:pPr lvl="1"/>
            <a:r>
              <a:rPr lang="en-US" sz="2100" dirty="0" err="1">
                <a:latin typeface="RijksoverheidSansText-Bold"/>
              </a:rPr>
              <a:t>Veroorzaken</a:t>
            </a:r>
            <a:r>
              <a:rPr lang="en-US" sz="2100" dirty="0">
                <a:latin typeface="RijksoverheidSansText-Bold"/>
              </a:rPr>
              <a:t> </a:t>
            </a:r>
            <a:r>
              <a:rPr lang="en-US" sz="2100" dirty="0" err="1">
                <a:latin typeface="RijksoverheidSansText-Bold"/>
              </a:rPr>
              <a:t>adminstratieve</a:t>
            </a:r>
            <a:r>
              <a:rPr lang="en-US" sz="2100" dirty="0">
                <a:latin typeface="RijksoverheidSansText-Bold"/>
              </a:rPr>
              <a:t> </a:t>
            </a:r>
            <a:r>
              <a:rPr lang="en-US" sz="2100" dirty="0" err="1">
                <a:latin typeface="RijksoverheidSansText-Bold"/>
              </a:rPr>
              <a:t>lasten</a:t>
            </a:r>
            <a:r>
              <a:rPr lang="en-US" sz="2100" dirty="0">
                <a:latin typeface="RijksoverheidSansText-Bold"/>
              </a:rPr>
              <a:t> voor </a:t>
            </a:r>
            <a:r>
              <a:rPr lang="en-US" sz="2100" dirty="0" err="1">
                <a:latin typeface="RijksoverheidSansText-Bold"/>
              </a:rPr>
              <a:t>bedrijven</a:t>
            </a:r>
            <a:endParaRPr lang="en-US" sz="2100" dirty="0">
              <a:latin typeface="RijksoverheidSansText-Bold"/>
            </a:endParaRPr>
          </a:p>
          <a:p>
            <a:pPr lvl="1"/>
            <a:r>
              <a:rPr lang="en-US" sz="2100" dirty="0" err="1">
                <a:latin typeface="RijksoverheidSansText-Bold"/>
              </a:rPr>
              <a:t>Lastig</a:t>
            </a:r>
            <a:r>
              <a:rPr lang="en-US" sz="2100" dirty="0">
                <a:latin typeface="RijksoverheidSansText-Bold"/>
              </a:rPr>
              <a:t> </a:t>
            </a:r>
            <a:r>
              <a:rPr lang="en-US" sz="2100" dirty="0" err="1">
                <a:latin typeface="RijksoverheidSansText-Bold"/>
              </a:rPr>
              <a:t>te</a:t>
            </a:r>
            <a:r>
              <a:rPr lang="en-US" sz="2100" dirty="0">
                <a:latin typeface="RijksoverheidSansText-Bold"/>
              </a:rPr>
              <a:t> </a:t>
            </a:r>
            <a:r>
              <a:rPr lang="en-US" sz="2100" dirty="0" err="1">
                <a:latin typeface="RijksoverheidSansText-Bold"/>
              </a:rPr>
              <a:t>controleren</a:t>
            </a:r>
            <a:r>
              <a:rPr lang="en-US" sz="2100" dirty="0">
                <a:latin typeface="RijksoverheidSansText-Bold"/>
              </a:rPr>
              <a:t> voor de </a:t>
            </a:r>
            <a:r>
              <a:rPr lang="en-US" sz="2100" dirty="0" err="1">
                <a:latin typeface="RijksoverheidSansText-Bold"/>
              </a:rPr>
              <a:t>Belastingdienst</a:t>
            </a:r>
            <a:endParaRPr lang="en-US" sz="2100" dirty="0">
              <a:latin typeface="RijksoverheidSansText-Bold"/>
            </a:endParaRPr>
          </a:p>
          <a:p>
            <a:pPr lvl="1"/>
            <a:endParaRPr lang="nl-NL" sz="2400" dirty="0">
              <a:latin typeface="RijksoverheidSansText-Bold"/>
            </a:endParaRPr>
          </a:p>
          <a:p>
            <a:pPr lvl="1"/>
            <a:endParaRPr lang="nl-NL" sz="2400" dirty="0">
              <a:latin typeface="RijksoverheidSansText-Bold"/>
            </a:endParaRPr>
          </a:p>
          <a:p>
            <a:endParaRPr lang="en-US" dirty="0">
              <a:latin typeface="RijksoverheidSansText-Bold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9854CC9-2108-7613-AF6E-F05222420D5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3909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D2E45B02-8B57-489A-239C-1A4D59F73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0197" y="1976520"/>
            <a:ext cx="6115466" cy="48814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 dirty="0">
              <a:latin typeface="RijksoverheidSansText-Bold"/>
            </a:endParaRPr>
          </a:p>
          <a:p>
            <a:r>
              <a:rPr lang="nl-NL" b="1" dirty="0">
                <a:latin typeface="RijksoverheidSansText-Bold"/>
              </a:rPr>
              <a:t>116 regelingen </a:t>
            </a:r>
            <a:r>
              <a:rPr lang="nl-NL" dirty="0">
                <a:latin typeface="RijksoverheidSansText-Bold"/>
              </a:rPr>
              <a:t>doorgelicht (zie figuur)</a:t>
            </a:r>
          </a:p>
          <a:p>
            <a:pPr lvl="1"/>
            <a:r>
              <a:rPr lang="nl-NL" sz="1800" dirty="0">
                <a:latin typeface="RijksoverheidSansText-Bold"/>
              </a:rPr>
              <a:t>Heel weinig regelingen scoren op alle criteria positief</a:t>
            </a:r>
          </a:p>
          <a:p>
            <a:pPr lvl="1"/>
            <a:r>
              <a:rPr lang="nl-NL" sz="1800" dirty="0">
                <a:latin typeface="RijksoverheidSansText-Bold"/>
              </a:rPr>
              <a:t>53 regelingen met 1 of meerdere negatieve scores</a:t>
            </a:r>
          </a:p>
          <a:p>
            <a:pPr lvl="1"/>
            <a:endParaRPr lang="nl-NL" sz="1800" dirty="0">
              <a:latin typeface="RijksoverheidSansText-Bold"/>
            </a:endParaRPr>
          </a:p>
          <a:p>
            <a:pPr lvl="1"/>
            <a:endParaRPr lang="en-US" dirty="0">
              <a:latin typeface="RijksoverheidSansText-Bold"/>
            </a:endParaRPr>
          </a:p>
          <a:p>
            <a:r>
              <a:rPr lang="en-US" dirty="0" err="1">
                <a:latin typeface="RijksoverheidSansText-Bold"/>
              </a:rPr>
              <a:t>Onderhoud</a:t>
            </a:r>
            <a:r>
              <a:rPr lang="en-US" dirty="0">
                <a:latin typeface="RijksoverheidSansText-Bold"/>
              </a:rPr>
              <a:t> van het </a:t>
            </a:r>
            <a:r>
              <a:rPr lang="en-US" dirty="0" err="1">
                <a:latin typeface="RijksoverheidSansText-Bold"/>
              </a:rPr>
              <a:t>stelsel</a:t>
            </a:r>
            <a:r>
              <a:rPr lang="en-US" dirty="0">
                <a:latin typeface="RijksoverheidSansText-Bold"/>
              </a:rPr>
              <a:t> is </a:t>
            </a:r>
            <a:r>
              <a:rPr lang="en-US" dirty="0" err="1">
                <a:latin typeface="RijksoverheidSansText-Bold"/>
              </a:rPr>
              <a:t>nodig</a:t>
            </a:r>
            <a:r>
              <a:rPr lang="en-US" dirty="0">
                <a:latin typeface="RijksoverheidSansText-Bold"/>
              </a:rPr>
              <a:t>, </a:t>
            </a:r>
            <a:r>
              <a:rPr lang="en-US" dirty="0" err="1">
                <a:latin typeface="RijksoverheidSansText-Bold"/>
              </a:rPr>
              <a:t>biedt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kansen</a:t>
            </a:r>
            <a:r>
              <a:rPr lang="en-US" dirty="0">
                <a:latin typeface="RijksoverheidSansText-Bold"/>
              </a:rPr>
              <a:t> voor </a:t>
            </a:r>
            <a:r>
              <a:rPr lang="en-US" b="1" dirty="0" err="1">
                <a:latin typeface="RijksoverheidSansText-Bold"/>
              </a:rPr>
              <a:t>vereenvoudiging</a:t>
            </a:r>
            <a:r>
              <a:rPr lang="en-US" dirty="0">
                <a:latin typeface="RijksoverheidSansText-Bold"/>
              </a:rPr>
              <a:t> en </a:t>
            </a:r>
            <a:r>
              <a:rPr lang="en-US" dirty="0" err="1">
                <a:latin typeface="RijksoverheidSansText-Bold"/>
              </a:rPr>
              <a:t>beter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bereiken</a:t>
            </a:r>
            <a:r>
              <a:rPr lang="en-US" dirty="0">
                <a:latin typeface="RijksoverheidSansText-Bold"/>
              </a:rPr>
              <a:t> </a:t>
            </a:r>
            <a:r>
              <a:rPr lang="en-US" b="1" dirty="0" err="1">
                <a:latin typeface="RijksoverheidSansText-Bold"/>
              </a:rPr>
              <a:t>beleidsdoelen</a:t>
            </a:r>
            <a:endParaRPr lang="en-US" b="1" dirty="0">
              <a:latin typeface="RijksoverheidSansText-Bold"/>
            </a:endParaRPr>
          </a:p>
          <a:p>
            <a:pPr lvl="1"/>
            <a:endParaRPr lang="en-US" dirty="0">
              <a:latin typeface="RijksoverheidSansText-Bold"/>
            </a:endParaRPr>
          </a:p>
          <a:p>
            <a:pPr lvl="1"/>
            <a:endParaRPr lang="nl-NL" dirty="0">
              <a:latin typeface="RijksoverheidSansText-Bold"/>
            </a:endParaRPr>
          </a:p>
          <a:p>
            <a:pPr lvl="1"/>
            <a:endParaRPr lang="nl-NL" sz="1800" dirty="0">
              <a:latin typeface="RijksoverheidSansText-Bold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3A96C8F-2ED4-20E4-A726-253355AA0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6587"/>
            <a:ext cx="10923588" cy="948047"/>
          </a:xfrm>
        </p:spPr>
        <p:txBody>
          <a:bodyPr>
            <a:normAutofit/>
          </a:bodyPr>
          <a:lstStyle/>
          <a:p>
            <a:r>
              <a:rPr lang="nl-NL" dirty="0"/>
              <a:t>Veel ruimte voor verbetering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746ACD2-2AEB-4462-71D8-2D9F9CF4D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4</a:t>
            </a:fld>
            <a:endParaRPr lang="nl-NL" dirty="0"/>
          </a:p>
        </p:txBody>
      </p:sp>
      <p:graphicFrame>
        <p:nvGraphicFramePr>
          <p:cNvPr id="8" name="Tijdelijke aanduiding voor inhoud 7">
            <a:extLst>
              <a:ext uri="{FF2B5EF4-FFF2-40B4-BE49-F238E27FC236}">
                <a16:creationId xmlns:a16="http://schemas.microsoft.com/office/drawing/2014/main" id="{11AB1010-C71E-BDE5-DE6A-F2FEF738CE8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86617376"/>
              </p:ext>
            </p:extLst>
          </p:nvPr>
        </p:nvGraphicFramePr>
        <p:xfrm>
          <a:off x="5816337" y="1639614"/>
          <a:ext cx="6115467" cy="458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045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DD5BD78D-35B2-B4C0-412A-FB5A3CC992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4206" y="1693378"/>
            <a:ext cx="10923588" cy="46554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latin typeface="RijksoverheidSansText-Bold"/>
              </a:rPr>
              <a:t>Aanpak</a:t>
            </a:r>
            <a:r>
              <a:rPr lang="en-US" sz="2200" dirty="0">
                <a:latin typeface="RijksoverheidSansText-Bold"/>
              </a:rPr>
              <a:t> op </a:t>
            </a:r>
            <a:r>
              <a:rPr lang="en-US" sz="2200" dirty="0" err="1">
                <a:latin typeface="RijksoverheidSansText-Bold"/>
              </a:rPr>
              <a:t>hoofdlijnen</a:t>
            </a:r>
            <a:r>
              <a:rPr lang="en-US" sz="2200" dirty="0">
                <a:latin typeface="RijksoverheidSansText-Bold"/>
              </a:rPr>
              <a:t>:</a:t>
            </a:r>
          </a:p>
          <a:p>
            <a:r>
              <a:rPr lang="en-US" sz="2200" dirty="0" err="1">
                <a:latin typeface="RijksoverheidSansText-Bold"/>
              </a:rPr>
              <a:t>Ambtelijk</a:t>
            </a:r>
            <a:r>
              <a:rPr lang="en-US" sz="2200" dirty="0">
                <a:latin typeface="RijksoverheidSansText-Bold"/>
              </a:rPr>
              <a:t> rapport </a:t>
            </a:r>
            <a:r>
              <a:rPr lang="en-US" sz="2200" dirty="0" err="1">
                <a:latin typeface="RijksoverheidSansText-Bold"/>
              </a:rPr>
              <a:t>na</a:t>
            </a:r>
            <a:r>
              <a:rPr lang="en-US" sz="2200" dirty="0">
                <a:latin typeface="RijksoverheidSansText-Bold"/>
              </a:rPr>
              <a:t> </a:t>
            </a:r>
            <a:r>
              <a:rPr lang="en-US" sz="2200" dirty="0" err="1">
                <a:latin typeface="RijksoverheidSansText-Bold"/>
              </a:rPr>
              <a:t>toezegging</a:t>
            </a:r>
            <a:r>
              <a:rPr lang="en-US" sz="2200" dirty="0">
                <a:latin typeface="RijksoverheidSansText-Bold"/>
              </a:rPr>
              <a:t> </a:t>
            </a:r>
            <a:r>
              <a:rPr lang="en-US" sz="2200" dirty="0" err="1">
                <a:latin typeface="RijksoverheidSansText-Bold"/>
              </a:rPr>
              <a:t>aan</a:t>
            </a:r>
            <a:r>
              <a:rPr lang="en-US" sz="2200" dirty="0">
                <a:latin typeface="RijksoverheidSansText-Bold"/>
              </a:rPr>
              <a:t> de Kamer</a:t>
            </a:r>
          </a:p>
          <a:p>
            <a:r>
              <a:rPr lang="en-US" sz="2200" dirty="0" err="1">
                <a:latin typeface="RijksoverheidSansText-Bold"/>
              </a:rPr>
              <a:t>Interdepartementaal</a:t>
            </a:r>
            <a:r>
              <a:rPr lang="en-US" sz="2200" dirty="0">
                <a:latin typeface="RijksoverheidSansText-Bold"/>
              </a:rPr>
              <a:t> project, incl. CPB</a:t>
            </a:r>
          </a:p>
          <a:p>
            <a:r>
              <a:rPr lang="en-US" sz="2200" dirty="0">
                <a:latin typeface="RijksoverheidSansText-Bold"/>
              </a:rPr>
              <a:t>Scope: </a:t>
            </a:r>
            <a:r>
              <a:rPr lang="en-US" sz="2200" dirty="0" err="1">
                <a:latin typeface="RijksoverheidSansText-Bold"/>
              </a:rPr>
              <a:t>maatregelen</a:t>
            </a:r>
            <a:r>
              <a:rPr lang="en-US" sz="2200" dirty="0">
                <a:latin typeface="RijksoverheidSansText-Bold"/>
              </a:rPr>
              <a:t> voor (ca. 40) </a:t>
            </a:r>
            <a:r>
              <a:rPr lang="en-US" sz="2200" dirty="0" err="1">
                <a:latin typeface="RijksoverheidSansText-Bold"/>
              </a:rPr>
              <a:t>regelingen</a:t>
            </a:r>
            <a:r>
              <a:rPr lang="en-US" sz="2200" dirty="0">
                <a:latin typeface="RijksoverheidSansText-Bold"/>
              </a:rPr>
              <a:t> met </a:t>
            </a:r>
            <a:r>
              <a:rPr lang="en-US" sz="2200" dirty="0" err="1">
                <a:latin typeface="RijksoverheidSansText-Bold"/>
              </a:rPr>
              <a:t>negatieve</a:t>
            </a:r>
            <a:r>
              <a:rPr lang="en-US" sz="2200" dirty="0">
                <a:latin typeface="RijksoverheidSansText-Bold"/>
              </a:rPr>
              <a:t> scores</a:t>
            </a:r>
          </a:p>
          <a:p>
            <a:endParaRPr lang="en-US" sz="2200" dirty="0">
              <a:latin typeface="RijksoverheidSansText-Bold"/>
            </a:endParaRPr>
          </a:p>
          <a:p>
            <a:r>
              <a:rPr lang="en-US" sz="2200" dirty="0" err="1">
                <a:latin typeface="RijksoverheidSansText-Bold"/>
              </a:rPr>
              <a:t>Hoofddoel</a:t>
            </a:r>
            <a:r>
              <a:rPr lang="en-US" sz="2200" dirty="0">
                <a:latin typeface="RijksoverheidSansText-Bold"/>
              </a:rPr>
              <a:t>: </a:t>
            </a:r>
            <a:r>
              <a:rPr lang="en-US" sz="2200" dirty="0" err="1">
                <a:latin typeface="RijksoverheidSansText-Bold"/>
              </a:rPr>
              <a:t>vereenvoudiging</a:t>
            </a:r>
            <a:r>
              <a:rPr lang="en-US" sz="2200" dirty="0">
                <a:latin typeface="RijksoverheidSansText-Bold"/>
              </a:rPr>
              <a:t> en </a:t>
            </a:r>
            <a:r>
              <a:rPr lang="en-US" sz="2200" dirty="0" err="1">
                <a:latin typeface="RijksoverheidSansText-Bold"/>
              </a:rPr>
              <a:t>beter</a:t>
            </a:r>
            <a:r>
              <a:rPr lang="en-US" sz="2200" dirty="0">
                <a:latin typeface="RijksoverheidSansText-Bold"/>
              </a:rPr>
              <a:t> </a:t>
            </a:r>
            <a:r>
              <a:rPr lang="en-US" sz="2200" dirty="0" err="1">
                <a:latin typeface="RijksoverheidSansText-Bold"/>
              </a:rPr>
              <a:t>behalen</a:t>
            </a:r>
            <a:r>
              <a:rPr lang="en-US" sz="2200" dirty="0">
                <a:latin typeface="RijksoverheidSansText-Bold"/>
              </a:rPr>
              <a:t> </a:t>
            </a:r>
            <a:r>
              <a:rPr lang="en-US" sz="2200" dirty="0" err="1">
                <a:latin typeface="RijksoverheidSansText-Bold"/>
              </a:rPr>
              <a:t>beleidsdoelen</a:t>
            </a:r>
            <a:endParaRPr lang="en-US" sz="2200" dirty="0">
              <a:latin typeface="RijksoverheidSansText-Bold"/>
            </a:endParaRPr>
          </a:p>
          <a:p>
            <a:pPr lvl="1"/>
            <a:r>
              <a:rPr lang="en-US" dirty="0" err="1">
                <a:latin typeface="RijksoverheidSansText-Bold"/>
              </a:rPr>
              <a:t>Regelingen</a:t>
            </a:r>
            <a:r>
              <a:rPr lang="en-US" dirty="0">
                <a:latin typeface="RijksoverheidSansText-Bold"/>
              </a:rPr>
              <a:t> met </a:t>
            </a:r>
            <a:r>
              <a:rPr lang="en-US" dirty="0" err="1">
                <a:latin typeface="RijksoverheidSansText-Bold"/>
              </a:rPr>
              <a:t>vergelijkbare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doelen</a:t>
            </a:r>
            <a:r>
              <a:rPr lang="en-US" dirty="0">
                <a:latin typeface="RijksoverheidSansText-Bold"/>
              </a:rPr>
              <a:t> in </a:t>
            </a:r>
            <a:r>
              <a:rPr lang="en-US" dirty="0" err="1">
                <a:latin typeface="RijksoverheidSansText-Bold"/>
              </a:rPr>
              <a:t>samenhang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bezien</a:t>
            </a:r>
            <a:r>
              <a:rPr lang="en-US" dirty="0">
                <a:latin typeface="RijksoverheidSansText-Bold"/>
              </a:rPr>
              <a:t> (4 clusters)</a:t>
            </a:r>
          </a:p>
          <a:p>
            <a:pPr lvl="1"/>
            <a:r>
              <a:rPr lang="en-US" dirty="0">
                <a:latin typeface="RijksoverheidSansText-Bold"/>
              </a:rPr>
              <a:t>Geen </a:t>
            </a:r>
            <a:r>
              <a:rPr lang="en-US" dirty="0" err="1">
                <a:latin typeface="RijksoverheidSansText-Bold"/>
              </a:rPr>
              <a:t>ombuigingsdoel</a:t>
            </a:r>
            <a:endParaRPr lang="en-US" dirty="0">
              <a:latin typeface="RijksoverheidSansText-Bold"/>
            </a:endParaRPr>
          </a:p>
          <a:p>
            <a:pPr lvl="1"/>
            <a:r>
              <a:rPr lang="en-US" dirty="0">
                <a:latin typeface="RijksoverheidSansText-Bold"/>
              </a:rPr>
              <a:t>Ook </a:t>
            </a:r>
            <a:r>
              <a:rPr lang="en-US" dirty="0" err="1">
                <a:latin typeface="RijksoverheidSansText-Bold"/>
              </a:rPr>
              <a:t>alternatieve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maatregelen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uitgewerkt</a:t>
            </a:r>
            <a:endParaRPr lang="en-US" dirty="0">
              <a:latin typeface="RijksoverheidSansText-Bold"/>
            </a:endParaRPr>
          </a:p>
          <a:p>
            <a:pPr lvl="1"/>
            <a:r>
              <a:rPr lang="en-US" dirty="0" err="1">
                <a:latin typeface="RijksoverheidSansText-Bold"/>
              </a:rPr>
              <a:t>Oog</a:t>
            </a:r>
            <a:r>
              <a:rPr lang="en-US" dirty="0">
                <a:latin typeface="RijksoverheidSansText-Bold"/>
              </a:rPr>
              <a:t> voor </a:t>
            </a:r>
            <a:r>
              <a:rPr lang="en-US" dirty="0" err="1">
                <a:latin typeface="RijksoverheidSansText-Bold"/>
              </a:rPr>
              <a:t>transitie</a:t>
            </a:r>
            <a:r>
              <a:rPr lang="en-US" dirty="0">
                <a:latin typeface="RijksoverheidSansText-Bold"/>
              </a:rPr>
              <a:t>/</a:t>
            </a:r>
            <a:r>
              <a:rPr lang="en-US" dirty="0" err="1">
                <a:latin typeface="RijksoverheidSansText-Bold"/>
              </a:rPr>
              <a:t>flankerend</a:t>
            </a:r>
            <a:r>
              <a:rPr lang="en-US" dirty="0">
                <a:latin typeface="RijksoverheidSansText-Bold"/>
              </a:rPr>
              <a:t> </a:t>
            </a:r>
            <a:r>
              <a:rPr lang="en-US" dirty="0" err="1">
                <a:latin typeface="RijksoverheidSansText-Bold"/>
              </a:rPr>
              <a:t>beleid</a:t>
            </a:r>
            <a:endParaRPr lang="en-US" dirty="0">
              <a:latin typeface="RijksoverheidSansText-Bold"/>
            </a:endParaRPr>
          </a:p>
          <a:p>
            <a:pPr lvl="1"/>
            <a:r>
              <a:rPr lang="en-US" dirty="0" err="1">
                <a:latin typeface="RijksoverheidSansText-Bold"/>
              </a:rPr>
              <a:t>Betrokkenheid</a:t>
            </a:r>
            <a:r>
              <a:rPr lang="en-US" dirty="0">
                <a:latin typeface="RijksoverheidSansText-Bold"/>
              </a:rPr>
              <a:t> stakeholders</a:t>
            </a:r>
          </a:p>
          <a:p>
            <a:pPr lvl="1"/>
            <a:endParaRPr lang="en-US" dirty="0">
              <a:latin typeface="RijksoverheidSansText-Bold"/>
            </a:endParaRPr>
          </a:p>
          <a:p>
            <a:endParaRPr lang="en-US" dirty="0">
              <a:latin typeface="RijksoverheidSansText-Bold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C3C5BC2-7492-4A2B-EF7F-8631F2C97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06" y="509174"/>
            <a:ext cx="10923588" cy="948047"/>
          </a:xfrm>
        </p:spPr>
        <p:txBody>
          <a:bodyPr>
            <a:normAutofit fontScale="90000"/>
          </a:bodyPr>
          <a:lstStyle/>
          <a:p>
            <a:r>
              <a:rPr lang="en-US" dirty="0"/>
              <a:t>Kansen voor </a:t>
            </a:r>
            <a:r>
              <a:rPr lang="en-US" dirty="0" err="1"/>
              <a:t>vereenvoudiging</a:t>
            </a:r>
            <a:r>
              <a:rPr lang="en-US" dirty="0"/>
              <a:t> en </a:t>
            </a:r>
            <a:r>
              <a:rPr lang="en-US" dirty="0" err="1"/>
              <a:t>lagere</a:t>
            </a:r>
            <a:r>
              <a:rPr lang="en-US" dirty="0"/>
              <a:t> </a:t>
            </a:r>
            <a:r>
              <a:rPr lang="en-US" dirty="0" err="1"/>
              <a:t>tarieven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9E4C793-9D1A-7549-5918-FE02633B9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5</a:t>
            </a:fld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E4855A4-C110-81AD-06DF-90D948E8BE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9789" y="1630062"/>
            <a:ext cx="2667626" cy="3597875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499657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616FE68-A3F9-760D-FED2-664C9ABBF3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31229A-7BE8-6D55-E454-F16C6B0236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93C76C8-F8B6-9BCD-38DE-F84F8A30F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11" y="426541"/>
            <a:ext cx="10923588" cy="948047"/>
          </a:xfrm>
        </p:spPr>
        <p:txBody>
          <a:bodyPr/>
          <a:lstStyle/>
          <a:p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blauwdruk</a:t>
            </a:r>
            <a:r>
              <a:rPr lang="en-US" dirty="0"/>
              <a:t>,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wenkend</a:t>
            </a:r>
            <a:r>
              <a:rPr lang="en-US" dirty="0"/>
              <a:t> </a:t>
            </a:r>
            <a:r>
              <a:rPr lang="en-US" dirty="0" err="1"/>
              <a:t>perspectief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C907BF0-3208-DC27-83A7-E981FF103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6</a:t>
            </a:fld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B96831A-C69C-C30B-76C8-219774195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5574" y="1374588"/>
            <a:ext cx="9510182" cy="534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8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8601D79-C1B7-8F97-939B-E05AFEDB3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48047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b="1" dirty="0"/>
              <a:t>Cluster 1: </a:t>
            </a:r>
            <a:r>
              <a:rPr lang="en-US" b="1" dirty="0" err="1"/>
              <a:t>ondernemers</a:t>
            </a:r>
            <a:r>
              <a:rPr lang="en-US" b="1" dirty="0"/>
              <a:t> en </a:t>
            </a:r>
            <a:r>
              <a:rPr lang="en-US" b="1" dirty="0" err="1"/>
              <a:t>ondernemingen</a:t>
            </a:r>
            <a:endParaRPr lang="nl-NL" b="1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4816B09-964F-72F2-4389-EDB738EC7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7</a:t>
            </a:fld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01028C-A299-591A-0E08-7A1D3DD018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1494263"/>
            <a:ext cx="6161585" cy="4727150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nl-N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Knelpunten</a:t>
            </a:r>
          </a:p>
          <a:p>
            <a:pPr>
              <a:lnSpc>
                <a:spcPct val="115000"/>
              </a:lnSpc>
            </a:pPr>
            <a:r>
              <a:rPr lang="nl-NL" sz="1800" dirty="0">
                <a:latin typeface="RijksoverheidSansText-Regular"/>
              </a:rPr>
              <a:t>We </a:t>
            </a:r>
            <a:r>
              <a:rPr lang="nl-NL" sz="1800" b="1" dirty="0">
                <a:latin typeface="RijksoverheidSansText-Regular"/>
              </a:rPr>
              <a:t>stimuleren</a:t>
            </a:r>
            <a:r>
              <a:rPr lang="nl-NL" sz="1800" dirty="0">
                <a:latin typeface="RijksoverheidSansText-Regular"/>
              </a:rPr>
              <a:t> het ‘zijn’ van ondernemer in plaats van activiteiten van bedrijven die belangrijk zijn</a:t>
            </a:r>
          </a:p>
          <a:p>
            <a:pPr>
              <a:lnSpc>
                <a:spcPct val="115000"/>
              </a:lnSpc>
            </a:pPr>
            <a:r>
              <a:rPr lang="nl-NL" sz="1800" dirty="0">
                <a:latin typeface="RijksoverheidSansText-Regular"/>
              </a:rPr>
              <a:t>Verstoring arbeidsmarkt door </a:t>
            </a:r>
            <a:r>
              <a:rPr lang="nl-NL" sz="1800" b="1" dirty="0">
                <a:latin typeface="RijksoverheidSansText-Regular"/>
              </a:rPr>
              <a:t>ongelijke</a:t>
            </a:r>
            <a:r>
              <a:rPr lang="nl-NL" sz="1800" dirty="0">
                <a:latin typeface="RijksoverheidSansText-Regular"/>
              </a:rPr>
              <a:t> fiscale behandeling </a:t>
            </a:r>
            <a:r>
              <a:rPr lang="nl-NL" sz="1800" b="1" dirty="0">
                <a:latin typeface="RijksoverheidSansText-Regular"/>
              </a:rPr>
              <a:t>werkenden</a:t>
            </a:r>
          </a:p>
          <a:p>
            <a:r>
              <a:rPr lang="nl-NL" sz="1800" dirty="0">
                <a:latin typeface="RijksoverheidSansText-Regular"/>
              </a:rPr>
              <a:t>We stimuleren ondernemers om (vervuilende) bestelauto’s te bezitten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53890A4-E6F6-8566-021D-7E3195B9E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022" y="1348368"/>
            <a:ext cx="4733925" cy="2362200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C46C0530-535B-7CE8-71CE-9DF228F88A4D}"/>
              </a:ext>
            </a:extLst>
          </p:cNvPr>
          <p:cNvSpPr txBox="1"/>
          <p:nvPr/>
        </p:nvSpPr>
        <p:spPr>
          <a:xfrm>
            <a:off x="6947829" y="3710568"/>
            <a:ext cx="4733925" cy="1569660"/>
          </a:xfrm>
          <a:prstGeom prst="rect">
            <a:avLst/>
          </a:prstGeom>
          <a:solidFill>
            <a:srgbClr val="B9E8FF"/>
          </a:solidFill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Ondernemerschapsregelingen in de inkomstenbelasting (zelfstandigenaftrek, startersaftrek etc.)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Laag </a:t>
            </a:r>
            <a:r>
              <a:rPr lang="nl-NL" sz="1600" i="1" dirty="0" err="1">
                <a:solidFill>
                  <a:srgbClr val="00588F"/>
                </a:solidFill>
                <a:latin typeface="RijksoverheidSansText-Regular"/>
              </a:rPr>
              <a:t>Vpb</a:t>
            </a: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-tarief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MKB-winstvrijstelling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Verlaagd </a:t>
            </a:r>
            <a:r>
              <a:rPr lang="nl-NL" sz="1600" i="1" dirty="0" err="1">
                <a:solidFill>
                  <a:srgbClr val="00588F"/>
                </a:solidFill>
                <a:latin typeface="RijksoverheidSansText-Regular"/>
              </a:rPr>
              <a:t>mrb</a:t>
            </a:r>
            <a:r>
              <a:rPr lang="nl-NL" sz="1600" i="1" dirty="0">
                <a:solidFill>
                  <a:srgbClr val="00588F"/>
                </a:solidFill>
                <a:latin typeface="RijksoverheidSansText-Regular"/>
              </a:rPr>
              <a:t>-tarief bestelauto ondernemers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66166D3-A871-5FC4-100F-EF7F504AAC73}"/>
              </a:ext>
            </a:extLst>
          </p:cNvPr>
          <p:cNvSpPr txBox="1"/>
          <p:nvPr/>
        </p:nvSpPr>
        <p:spPr>
          <a:xfrm>
            <a:off x="926123" y="4495398"/>
            <a:ext cx="5627076" cy="40862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RijksoverheidSansText-Regular"/>
              </a:rPr>
              <a:t>Belangrijkste</a:t>
            </a:r>
            <a:r>
              <a:rPr lang="en-US" dirty="0">
                <a:solidFill>
                  <a:schemeClr val="tx1"/>
                </a:solidFill>
                <a:latin typeface="RijksoverheidSansText-Regular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RijksoverheidSansText-Regular"/>
              </a:rPr>
              <a:t>bron</a:t>
            </a:r>
            <a:r>
              <a:rPr lang="en-US" dirty="0">
                <a:solidFill>
                  <a:schemeClr val="tx1"/>
                </a:solidFill>
                <a:latin typeface="RijksoverheidSansText-Regular"/>
              </a:rPr>
              <a:t> van </a:t>
            </a:r>
            <a:r>
              <a:rPr lang="en-US" dirty="0" err="1">
                <a:solidFill>
                  <a:schemeClr val="tx1"/>
                </a:solidFill>
                <a:latin typeface="RijksoverheidSansText-Regular"/>
              </a:rPr>
              <a:t>complexiteit</a:t>
            </a:r>
            <a:r>
              <a:rPr lang="en-US" dirty="0">
                <a:solidFill>
                  <a:schemeClr val="tx1"/>
                </a:solidFill>
                <a:latin typeface="RijksoverheidSansText-Regular"/>
              </a:rPr>
              <a:t>: het </a:t>
            </a:r>
            <a:r>
              <a:rPr lang="en-US" dirty="0" err="1">
                <a:solidFill>
                  <a:schemeClr val="tx1"/>
                </a:solidFill>
                <a:latin typeface="RijksoverheidSansText-Regular"/>
              </a:rPr>
              <a:t>urencriterium</a:t>
            </a:r>
            <a:endParaRPr lang="nl-NL" dirty="0">
              <a:solidFill>
                <a:schemeClr val="tx1"/>
              </a:solidFill>
              <a:latin typeface="RijksoverheidSansText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263691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C20B129-629F-5881-56AC-254594D0B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1824" y="1686048"/>
            <a:ext cx="10621579" cy="3997576"/>
          </a:xfrm>
        </p:spPr>
        <p:txBody>
          <a:bodyPr>
            <a:normAutofit lnSpcReduction="10000"/>
          </a:bodyPr>
          <a:lstStyle/>
          <a:p>
            <a:pPr algn="l"/>
            <a:r>
              <a:rPr lang="nl-NL" b="1" i="0" u="none" strike="noStrike" baseline="0" dirty="0">
                <a:latin typeface="RijksoverheidSansText-Bold"/>
              </a:rPr>
              <a:t>Gericht stimuleren </a:t>
            </a:r>
            <a:r>
              <a:rPr lang="nl-NL" b="0" i="0" u="none" strike="noStrike" baseline="0" dirty="0">
                <a:latin typeface="RijksoverheidSansText-Regular"/>
              </a:rPr>
              <a:t>innovatie, financiering en investeringen via subsidies of fiscale regelingen</a:t>
            </a:r>
          </a:p>
          <a:p>
            <a:pPr algn="l"/>
            <a:r>
              <a:rPr lang="nl-NL" b="1" i="0" u="none" strike="noStrike" baseline="0" dirty="0">
                <a:latin typeface="RijksoverheidSansText-Bold"/>
              </a:rPr>
              <a:t>Verlagen </a:t>
            </a:r>
            <a:r>
              <a:rPr lang="nl-NL" b="0" i="0" u="none" strike="noStrike" baseline="0" dirty="0">
                <a:latin typeface="RijksoverheidSansText-Regular"/>
              </a:rPr>
              <a:t>algemene </a:t>
            </a:r>
            <a:r>
              <a:rPr lang="nl-NL" b="1" i="0" u="none" strike="noStrike" baseline="0" dirty="0" err="1">
                <a:latin typeface="RijksoverheidSansText-Bold"/>
              </a:rPr>
              <a:t>vpb</a:t>
            </a:r>
            <a:r>
              <a:rPr lang="nl-NL" b="1" i="0" u="none" strike="noStrike" baseline="0" dirty="0">
                <a:latin typeface="RijksoverheidSansText-Bold"/>
              </a:rPr>
              <a:t>-tarief </a:t>
            </a:r>
            <a:r>
              <a:rPr lang="nl-NL" b="0" i="0" u="none" strike="noStrike" baseline="0" dirty="0">
                <a:latin typeface="RijksoverheidSansText-Regular"/>
              </a:rPr>
              <a:t>naar 24%</a:t>
            </a:r>
          </a:p>
          <a:p>
            <a:pPr algn="l"/>
            <a:r>
              <a:rPr lang="nl-NL" b="1" i="0" u="none" strike="noStrike" baseline="0" dirty="0">
                <a:latin typeface="RijksoverheidSansText-Bold"/>
              </a:rPr>
              <a:t>Tariefskorting </a:t>
            </a:r>
            <a:r>
              <a:rPr lang="nl-NL" b="0" i="0" u="none" strike="noStrike" baseline="0" dirty="0">
                <a:latin typeface="RijksoverheidSansText-Regular"/>
              </a:rPr>
              <a:t>van 25% </a:t>
            </a:r>
            <a:r>
              <a:rPr lang="nl-NL" b="0" i="0" u="none" strike="noStrike" baseline="0" dirty="0" err="1">
                <a:latin typeface="RijksoverheidSansText-Regular"/>
              </a:rPr>
              <a:t>mrb</a:t>
            </a:r>
            <a:r>
              <a:rPr lang="nl-NL" b="0" i="0" u="none" strike="noStrike" baseline="0" dirty="0">
                <a:latin typeface="RijksoverheidSansText-Regular"/>
              </a:rPr>
              <a:t> elektrische bestelauto's</a:t>
            </a:r>
          </a:p>
          <a:p>
            <a:pPr algn="l"/>
            <a:r>
              <a:rPr lang="nl-NL" b="1" i="0" u="none" strike="noStrike" baseline="0" dirty="0">
                <a:latin typeface="RijksoverheidSansText-Bold"/>
              </a:rPr>
              <a:t>Lagere werkgeverskosten </a:t>
            </a:r>
            <a:r>
              <a:rPr lang="nl-NL" b="0" i="0" u="none" strike="noStrike" baseline="0" dirty="0">
                <a:latin typeface="RijksoverheidSansText-Regular"/>
              </a:rPr>
              <a:t>door lagere werkgeverspremies</a:t>
            </a:r>
          </a:p>
          <a:p>
            <a:pPr algn="l"/>
            <a:r>
              <a:rPr lang="nl-NL" b="1" i="0" u="none" strike="noStrike" baseline="0" dirty="0">
                <a:latin typeface="RijksoverheidSansText-Bold"/>
              </a:rPr>
              <a:t>Lagere lasten op arbeid </a:t>
            </a:r>
            <a:r>
              <a:rPr lang="nl-NL" b="0" i="0" u="none" strike="noStrike" baseline="0" dirty="0">
                <a:latin typeface="RijksoverheidSansText-Regular"/>
              </a:rPr>
              <a:t>(inkomstenbelasting)</a:t>
            </a:r>
          </a:p>
          <a:p>
            <a:pPr algn="l"/>
            <a:r>
              <a:rPr lang="nl-NL" b="0" i="0" u="none" strike="noStrike" baseline="0" dirty="0">
                <a:latin typeface="RijksoverheidSansText-Regular"/>
              </a:rPr>
              <a:t>Meer </a:t>
            </a:r>
            <a:r>
              <a:rPr lang="nl-NL" b="1" i="0" u="none" strike="noStrike" baseline="0" dirty="0">
                <a:latin typeface="RijksoverheidSansText-Bold"/>
              </a:rPr>
              <a:t>gelijke toptarieven </a:t>
            </a:r>
            <a:r>
              <a:rPr lang="nl-NL" b="0" i="0" u="none" strike="noStrike" baseline="0" dirty="0">
                <a:latin typeface="RijksoverheidSansText-Regular"/>
              </a:rPr>
              <a:t>voor alle werkenden (ib-ondernemers, </a:t>
            </a:r>
            <a:r>
              <a:rPr lang="nl-NL" b="0" i="0" u="none" strike="noStrike" baseline="0" dirty="0" err="1">
                <a:latin typeface="RijksoverheidSansText-Regular"/>
              </a:rPr>
              <a:t>dga’s</a:t>
            </a:r>
            <a:r>
              <a:rPr lang="nl-NL" b="0" i="0" u="none" strike="noStrike" baseline="0" dirty="0">
                <a:latin typeface="RijksoverheidSansText-Regular"/>
              </a:rPr>
              <a:t>, werknemers)</a:t>
            </a:r>
          </a:p>
          <a:p>
            <a:pPr lvl="1"/>
            <a:r>
              <a:rPr lang="nl-NL" sz="1800" b="0" i="0" u="none" strike="noStrike" baseline="0" dirty="0">
                <a:latin typeface="RijksoverheidSansText-Regular"/>
              </a:rPr>
              <a:t>Zie volgende slide</a:t>
            </a:r>
          </a:p>
          <a:p>
            <a:pPr algn="l"/>
            <a:r>
              <a:rPr lang="nl-NL" dirty="0">
                <a:latin typeface="RijksoverheidSansText-Regular"/>
              </a:rPr>
              <a:t>Optioneel: lagere motorrijtuigenbelasting</a:t>
            </a:r>
          </a:p>
          <a:p>
            <a:pPr algn="l"/>
            <a:endParaRPr lang="nl-NL" sz="320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7345B61-A335-BC1C-6813-C096E5253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89" y="423489"/>
            <a:ext cx="11448422" cy="948047"/>
          </a:xfrm>
        </p:spPr>
        <p:txBody>
          <a:bodyPr>
            <a:noAutofit/>
          </a:bodyPr>
          <a:lstStyle/>
          <a:p>
            <a:r>
              <a:rPr lang="en-US" sz="2800" dirty="0" err="1"/>
              <a:t>Beleidsrichtingen</a:t>
            </a:r>
            <a:r>
              <a:rPr lang="en-US" sz="2800" dirty="0"/>
              <a:t> </a:t>
            </a:r>
            <a:r>
              <a:rPr lang="en-US" sz="2800" dirty="0" err="1"/>
              <a:t>ondernemers</a:t>
            </a:r>
            <a:r>
              <a:rPr lang="en-US" sz="2800" dirty="0"/>
              <a:t> en </a:t>
            </a:r>
            <a:r>
              <a:rPr lang="en-US" sz="2800" dirty="0" err="1"/>
              <a:t>ondernemingen</a:t>
            </a:r>
            <a:endParaRPr lang="nl-NL" sz="2800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DADAC53-FE8A-3D06-DEF4-2C71B4F6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2890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6EEAD9-2F04-6A84-ABE3-8EABF4955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738001"/>
            <a:ext cx="10923588" cy="948047"/>
          </a:xfrm>
        </p:spPr>
        <p:txBody>
          <a:bodyPr/>
          <a:lstStyle/>
          <a:p>
            <a:r>
              <a:rPr lang="nl-NL" dirty="0"/>
              <a:t>Toptarieven </a:t>
            </a:r>
            <a:r>
              <a:rPr lang="nl-NL" dirty="0" err="1"/>
              <a:t>basispad</a:t>
            </a:r>
            <a:r>
              <a:rPr lang="nl-NL" dirty="0"/>
              <a:t> en beleidsrichtingen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7F2A4E-EE33-7021-FBF4-6A3831041E5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9</a:t>
            </a:fld>
            <a:endParaRPr lang="nl-NL" dirty="0"/>
          </a:p>
        </p:txBody>
      </p:sp>
      <p:graphicFrame>
        <p:nvGraphicFramePr>
          <p:cNvPr id="9" name="Tijdelijke aanduiding voor inhoud 8">
            <a:extLst>
              <a:ext uri="{FF2B5EF4-FFF2-40B4-BE49-F238E27FC236}">
                <a16:creationId xmlns:a16="http://schemas.microsoft.com/office/drawing/2014/main" id="{628928F8-04F0-4077-9255-AFEBA1DF3C0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28562557"/>
              </p:ext>
            </p:extLst>
          </p:nvPr>
        </p:nvGraphicFramePr>
        <p:xfrm>
          <a:off x="633411" y="2000560"/>
          <a:ext cx="11406187" cy="4857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Bijschrift: gebogen lijn 4">
            <a:extLst>
              <a:ext uri="{FF2B5EF4-FFF2-40B4-BE49-F238E27FC236}">
                <a16:creationId xmlns:a16="http://schemas.microsoft.com/office/drawing/2014/main" id="{593F8196-25FF-3606-CE41-64786C9DCA14}"/>
              </a:ext>
            </a:extLst>
          </p:cNvPr>
          <p:cNvSpPr/>
          <p:nvPr/>
        </p:nvSpPr>
        <p:spPr>
          <a:xfrm flipH="1">
            <a:off x="4604657" y="1785258"/>
            <a:ext cx="2590800" cy="64225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14195"/>
              <a:gd name="adj6" fmla="val 6274"/>
            </a:avLst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RijksoverheidSansText-Bold"/>
              </a:rPr>
              <a:t>Toptarief</a:t>
            </a:r>
            <a:r>
              <a:rPr lang="en-US" sz="1600" dirty="0">
                <a:solidFill>
                  <a:schemeClr val="tx1"/>
                </a:solidFill>
                <a:latin typeface="RijksoverheidSansText-Bold"/>
              </a:rPr>
              <a:t> IB-</a:t>
            </a:r>
            <a:r>
              <a:rPr lang="en-US" sz="1600" dirty="0" err="1">
                <a:solidFill>
                  <a:schemeClr val="tx1"/>
                </a:solidFill>
                <a:latin typeface="RijksoverheidSansText-Bold"/>
              </a:rPr>
              <a:t>ondernemers</a:t>
            </a:r>
            <a:r>
              <a:rPr lang="en-US" sz="1600" dirty="0">
                <a:solidFill>
                  <a:schemeClr val="tx1"/>
                </a:solidFill>
                <a:latin typeface="RijksoverheidSansText-Bold"/>
              </a:rPr>
              <a:t> / </a:t>
            </a:r>
            <a:r>
              <a:rPr lang="en-US" sz="1600" dirty="0" err="1">
                <a:solidFill>
                  <a:schemeClr val="tx1"/>
                </a:solidFill>
                <a:latin typeface="RijksoverheidSansText-Bold"/>
              </a:rPr>
              <a:t>lage</a:t>
            </a:r>
            <a:r>
              <a:rPr lang="en-US" sz="1600" dirty="0">
                <a:solidFill>
                  <a:schemeClr val="tx1"/>
                </a:solidFill>
                <a:latin typeface="RijksoverheidSansText-Bold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RijksoverheidSansText-Bold"/>
              </a:rPr>
              <a:t>winst</a:t>
            </a:r>
            <a:r>
              <a:rPr lang="en-US" sz="1600" dirty="0">
                <a:solidFill>
                  <a:schemeClr val="tx1"/>
                </a:solidFill>
                <a:latin typeface="RijksoverheidSansText-Bold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RijksoverheidSansText-Bold"/>
              </a:rPr>
              <a:t>dga</a:t>
            </a:r>
            <a:r>
              <a:rPr lang="en-US" sz="1600" dirty="0">
                <a:solidFill>
                  <a:schemeClr val="tx1"/>
                </a:solidFill>
                <a:latin typeface="RijksoverheidSansText-Bold"/>
              </a:rPr>
              <a:t> lager</a:t>
            </a:r>
            <a:endParaRPr lang="nl-NL" sz="1600" dirty="0">
              <a:solidFill>
                <a:schemeClr val="tx1"/>
              </a:solidFill>
              <a:latin typeface="RijksoverheidSansText-Bold"/>
            </a:endParaRPr>
          </a:p>
        </p:txBody>
      </p:sp>
      <p:sp>
        <p:nvSpPr>
          <p:cNvPr id="7" name="Bijschrift: gebogen lijn 6">
            <a:extLst>
              <a:ext uri="{FF2B5EF4-FFF2-40B4-BE49-F238E27FC236}">
                <a16:creationId xmlns:a16="http://schemas.microsoft.com/office/drawing/2014/main" id="{F876D84D-54A3-7808-28CB-130DA7077449}"/>
              </a:ext>
            </a:extLst>
          </p:cNvPr>
          <p:cNvSpPr/>
          <p:nvPr/>
        </p:nvSpPr>
        <p:spPr>
          <a:xfrm>
            <a:off x="8967788" y="2000560"/>
            <a:ext cx="2590800" cy="640010"/>
          </a:xfrm>
          <a:prstGeom prst="borderCallout2">
            <a:avLst>
              <a:gd name="adj1" fmla="val 117400"/>
              <a:gd name="adj2" fmla="val 39146"/>
              <a:gd name="adj3" fmla="val 146315"/>
              <a:gd name="adj4" fmla="val 27030"/>
              <a:gd name="adj5" fmla="val 172030"/>
              <a:gd name="adj6" fmla="val 26022"/>
            </a:avLst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RijksoverheidSansText-Bold"/>
              </a:rPr>
              <a:t>Toptarief</a:t>
            </a:r>
            <a:r>
              <a:rPr lang="en-US" dirty="0">
                <a:solidFill>
                  <a:schemeClr val="tx1"/>
                </a:solidFill>
                <a:latin typeface="RijksoverheidSansText-Bold"/>
              </a:rPr>
              <a:t> voor alle </a:t>
            </a:r>
            <a:r>
              <a:rPr lang="en-US" dirty="0" err="1">
                <a:solidFill>
                  <a:schemeClr val="tx1"/>
                </a:solidFill>
                <a:latin typeface="RijksoverheidSansText-Bold"/>
              </a:rPr>
              <a:t>ondernemers</a:t>
            </a:r>
            <a:r>
              <a:rPr lang="en-US" dirty="0">
                <a:solidFill>
                  <a:schemeClr val="tx1"/>
                </a:solidFill>
                <a:latin typeface="RijksoverheidSansText-Bold"/>
              </a:rPr>
              <a:t> lager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8" name="Bijschrift: gebogen lijn 7">
            <a:extLst>
              <a:ext uri="{FF2B5EF4-FFF2-40B4-BE49-F238E27FC236}">
                <a16:creationId xmlns:a16="http://schemas.microsoft.com/office/drawing/2014/main" id="{1D48A9CB-CD0C-9BC7-87F0-04DF401BF237}"/>
              </a:ext>
            </a:extLst>
          </p:cNvPr>
          <p:cNvSpPr/>
          <p:nvPr/>
        </p:nvSpPr>
        <p:spPr>
          <a:xfrm flipH="1">
            <a:off x="3233055" y="1785258"/>
            <a:ext cx="1132115" cy="642257"/>
          </a:xfrm>
          <a:prstGeom prst="borderCallout2">
            <a:avLst>
              <a:gd name="adj1" fmla="val 118750"/>
              <a:gd name="adj2" fmla="val 43348"/>
              <a:gd name="adj3" fmla="val 142479"/>
              <a:gd name="adj4" fmla="val 34593"/>
              <a:gd name="adj5" fmla="val 214195"/>
              <a:gd name="adj6" fmla="val 6274"/>
            </a:avLst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RijksoverheidSansText-Bold"/>
              </a:rPr>
              <a:t>1 </a:t>
            </a:r>
            <a:r>
              <a:rPr lang="en-US" sz="1600" dirty="0" err="1">
                <a:solidFill>
                  <a:schemeClr val="tx1"/>
                </a:solidFill>
                <a:latin typeface="RijksoverheidSansText-Bold"/>
              </a:rPr>
              <a:t>toptarief</a:t>
            </a:r>
            <a:endParaRPr lang="nl-NL" sz="1600" dirty="0">
              <a:solidFill>
                <a:schemeClr val="tx1"/>
              </a:solidFill>
              <a:latin typeface="RijksoverheidSansText-Bold"/>
            </a:endParaRPr>
          </a:p>
        </p:txBody>
      </p:sp>
    </p:spTree>
    <p:extLst>
      <p:ext uri="{BB962C8B-B14F-4D97-AF65-F5344CB8AC3E}">
        <p14:creationId xmlns:p14="http://schemas.microsoft.com/office/powerpoint/2010/main" val="139793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Financiën - 16x9 Donkerblauw">
  <a:themeElements>
    <a:clrScheme name="Rijks Donkerblauw">
      <a:dk1>
        <a:srgbClr val="000000"/>
      </a:dk1>
      <a:lt1>
        <a:srgbClr val="FFFFFF"/>
      </a:lt1>
      <a:dk2>
        <a:srgbClr val="00689A"/>
      </a:dk2>
      <a:lt2>
        <a:srgbClr val="E4EFF9"/>
      </a:lt2>
      <a:accent1>
        <a:srgbClr val="F092CD"/>
      </a:accent1>
      <a:accent2>
        <a:srgbClr val="F9E11E"/>
      </a:accent2>
      <a:accent3>
        <a:srgbClr val="FFB612"/>
      </a:accent3>
      <a:accent4>
        <a:srgbClr val="017BC6"/>
      </a:accent4>
      <a:accent5>
        <a:srgbClr val="75D1B5"/>
      </a:accent5>
      <a:accent6>
        <a:srgbClr val="E17000"/>
      </a:accent6>
      <a:hlink>
        <a:srgbClr val="00689A"/>
      </a:hlink>
      <a:folHlink>
        <a:srgbClr val="CCDFF0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1F862852-E130-FD40-9A6A-A3AF458D6A75}" vid="{834BF983-AAF9-D848-A932-53ECF19A9806}"/>
    </a:ext>
  </a:extLst>
</a:theme>
</file>

<file path=ppt/theme/theme2.xml><?xml version="1.0" encoding="utf-8"?>
<a:theme xmlns:a="http://schemas.openxmlformats.org/drawingml/2006/main" name="Financiën Engelstalig - 16x9 Donkerblauw">
  <a:themeElements>
    <a:clrScheme name="Rijks Donkerblauw">
      <a:dk1>
        <a:srgbClr val="000000"/>
      </a:dk1>
      <a:lt1>
        <a:srgbClr val="FFFFFF"/>
      </a:lt1>
      <a:dk2>
        <a:srgbClr val="00689A"/>
      </a:dk2>
      <a:lt2>
        <a:srgbClr val="E4EFF9"/>
      </a:lt2>
      <a:accent1>
        <a:srgbClr val="F092CD"/>
      </a:accent1>
      <a:accent2>
        <a:srgbClr val="F9E11E"/>
      </a:accent2>
      <a:accent3>
        <a:srgbClr val="FFB612"/>
      </a:accent3>
      <a:accent4>
        <a:srgbClr val="017BC6"/>
      </a:accent4>
      <a:accent5>
        <a:srgbClr val="75D1B5"/>
      </a:accent5>
      <a:accent6>
        <a:srgbClr val="E17000"/>
      </a:accent6>
      <a:hlink>
        <a:srgbClr val="00689A"/>
      </a:hlink>
      <a:folHlink>
        <a:srgbClr val="CCDFF0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1F862852-E130-FD40-9A6A-A3AF458D6A75}" vid="{834BF983-AAF9-D848-A932-53ECF19A9806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FFFFFF"/>
      </a:dk1>
      <a:lt1>
        <a:sysClr val="window" lastClr="20202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FFFFFF"/>
      </a:dk1>
      <a:lt1>
        <a:sysClr val="window" lastClr="20202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angepast 2">
    <a:dk1>
      <a:sysClr val="windowText" lastClr="FFFFFF"/>
    </a:dk1>
    <a:lt1>
      <a:sysClr val="window" lastClr="202020"/>
    </a:lt1>
    <a:dk2>
      <a:srgbClr val="44546A"/>
    </a:dk2>
    <a:lt2>
      <a:srgbClr val="E7E6E6"/>
    </a:lt2>
    <a:accent1>
      <a:srgbClr val="EFA730"/>
    </a:accent1>
    <a:accent2>
      <a:srgbClr val="FBD696"/>
    </a:accent2>
    <a:accent3>
      <a:srgbClr val="00A3DB"/>
    </a:accent3>
    <a:accent4>
      <a:srgbClr val="D4EEF5"/>
    </a:accent4>
    <a:accent5>
      <a:srgbClr val="FFF0D4"/>
    </a:accent5>
    <a:accent6>
      <a:srgbClr val="80CDE8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ap:Properties xmlns:vt="http://schemas.openxmlformats.org/officeDocument/2006/docPropsVTypes" xmlns:ap="http://schemas.openxmlformats.org/officeDocument/2006/extended-properties">
  <ap:Words>746</ap:Words>
  <ap:PresentationFormat>Breedbeeld</ap:PresentationFormat>
  <ap:Paragraphs>163</ap:Paragraphs>
  <ap:Slides>17</ap:Slides>
  <ap:HiddenSlides>0</ap:HiddenSlides>
  <ap:MMClips>0</ap:MMClips>
  <ap:ScaleCrop>false</ap:ScaleCrop>
  <ap:HeadingPairs>
    <vt:vector baseType="variant" size="6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17</vt:i4>
      </vt:variant>
    </vt:vector>
  </ap:HeadingPairs>
  <ap:TitlesOfParts>
    <vt:vector baseType="lpstr" size="25">
      <vt:lpstr>Arial</vt:lpstr>
      <vt:lpstr>Calibri</vt:lpstr>
      <vt:lpstr>RijksoverheidSansText-Bold</vt:lpstr>
      <vt:lpstr>RijksoverheidSansText-Regular</vt:lpstr>
      <vt:lpstr>Verdana</vt:lpstr>
      <vt:lpstr>Wingdings</vt:lpstr>
      <vt:lpstr>Financiën - 16x9 Donkerblauw</vt:lpstr>
      <vt:lpstr>Financiën Engelstalig - 16x9 Donkerblauw</vt:lpstr>
      <vt:lpstr>Technische briefing </vt:lpstr>
      <vt:lpstr>PowerPoint-presentatie</vt:lpstr>
      <vt:lpstr>Fiscale regelingen: uitzonderingen op de hoofdregel</vt:lpstr>
      <vt:lpstr>Veel ruimte voor verbetering</vt:lpstr>
      <vt:lpstr>Kansen voor vereenvoudiging en lagere tarieven</vt:lpstr>
      <vt:lpstr>Geen blauwdruk, wel een wenkend perspectief </vt:lpstr>
      <vt:lpstr>Cluster 1: ondernemers en ondernemingen</vt:lpstr>
      <vt:lpstr>Beleidsrichtingen ondernemers en ondernemingen</vt:lpstr>
      <vt:lpstr>Toptarieven basispad en beleidsrichtingen</vt:lpstr>
      <vt:lpstr>Cluster 2: verlaagde btw-tarieven</vt:lpstr>
      <vt:lpstr>Beleidsrichtingen verlaagde btw tarieven</vt:lpstr>
      <vt:lpstr>Cluster 3: eigenwoningregelingen</vt:lpstr>
      <vt:lpstr>Beleidsrichtingen eigenwoningregelingen</vt:lpstr>
      <vt:lpstr>Cluster 4: overige regelingen</vt:lpstr>
      <vt:lpstr>Beleidsrichtingen overige regelingen</vt:lpstr>
      <vt:lpstr>Tot slot</vt:lpstr>
      <vt:lpstr>PowerPoint-presentatie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dcterms:created xsi:type="dcterms:W3CDTF">2017-08-07T06:15:39.0000000Z</dcterms:created>
  <dcterms:modified xsi:type="dcterms:W3CDTF">2025-09-10T12:56:08.0000000Z</dcterms:modified>
  <dc:description/>
  <dc:subject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2aa6e22-2c82-48c6-bf24-1790f4b9c128_Enabled">
    <vt:lpwstr>true</vt:lpwstr>
  </property>
  <property fmtid="{D5CDD505-2E9C-101B-9397-08002B2CF9AE}" pid="3" name="MSIP_Label_b2aa6e22-2c82-48c6-bf24-1790f4b9c128_SetDate">
    <vt:lpwstr>2025-07-04T13:56:49Z</vt:lpwstr>
  </property>
  <property fmtid="{D5CDD505-2E9C-101B-9397-08002B2CF9AE}" pid="4" name="MSIP_Label_b2aa6e22-2c82-48c6-bf24-1790f4b9c128_Method">
    <vt:lpwstr>Standard</vt:lpwstr>
  </property>
  <property fmtid="{D5CDD505-2E9C-101B-9397-08002B2CF9AE}" pid="5" name="MSIP_Label_b2aa6e22-2c82-48c6-bf24-1790f4b9c128_Name">
    <vt:lpwstr>FIN-DGFZ-Rijksoverheid</vt:lpwstr>
  </property>
  <property fmtid="{D5CDD505-2E9C-101B-9397-08002B2CF9AE}" pid="6" name="MSIP_Label_b2aa6e22-2c82-48c6-bf24-1790f4b9c128_SiteId">
    <vt:lpwstr>84712536-f524-40a0-913b-5d25ba502732</vt:lpwstr>
  </property>
  <property fmtid="{D5CDD505-2E9C-101B-9397-08002B2CF9AE}" pid="7" name="MSIP_Label_b2aa6e22-2c82-48c6-bf24-1790f4b9c128_ActionId">
    <vt:lpwstr>ed4e58df-ae07-40c9-aaa8-2ebf3a16a092</vt:lpwstr>
  </property>
  <property fmtid="{D5CDD505-2E9C-101B-9397-08002B2CF9AE}" pid="8" name="MSIP_Label_b2aa6e22-2c82-48c6-bf24-1790f4b9c128_ContentBits">
    <vt:lpwstr>0</vt:lpwstr>
  </property>
</Properties>
</file>