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1" r:id="rId5"/>
    <p:sldMasterId id="2147483761" r:id="rId6"/>
  </p:sldMasterIdLst>
  <p:notesMasterIdLst>
    <p:notesMasterId r:id="rId15"/>
  </p:notesMasterIdLst>
  <p:handoutMasterIdLst>
    <p:handoutMasterId r:id="rId16"/>
  </p:handoutMasterIdLst>
  <p:sldIdLst>
    <p:sldId id="294" r:id="rId7"/>
    <p:sldId id="318" r:id="rId8"/>
    <p:sldId id="312" r:id="rId9"/>
    <p:sldId id="316" r:id="rId10"/>
    <p:sldId id="296" r:id="rId11"/>
    <p:sldId id="319" r:id="rId12"/>
    <p:sldId id="320" r:id="rId13"/>
    <p:sldId id="27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FFFFFF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273" autoAdjust="0"/>
  </p:normalViewPr>
  <p:slideViewPr>
    <p:cSldViewPr snapToGrid="0">
      <p:cViewPr varScale="1">
        <p:scale>
          <a:sx n="59" d="100"/>
          <a:sy n="59" d="100"/>
        </p:scale>
        <p:origin x="2019" y="4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8" /><Relationship Type="http://schemas.openxmlformats.org/officeDocument/2006/relationships/slide" Target="slides/slide7.xml" Id="rId13" /><Relationship Type="http://schemas.openxmlformats.org/officeDocument/2006/relationships/presProps" Target="presProps.xml" Id="rId18" /><Relationship Type="http://schemas.openxmlformats.org/officeDocument/2006/relationships/tableStyles" Target="tableStyles.xml" Id="rId21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commentAuthors" Target="commentAuthors.xml" Id="rId17" /><Relationship Type="http://schemas.openxmlformats.org/officeDocument/2006/relationships/handoutMaster" Target="handoutMasters/handoutMaster1.xml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slideMaster" Target="slideMasters/slideMaster2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4.xml" Id="rId10" /><Relationship Type="http://schemas.openxmlformats.org/officeDocument/2006/relationships/viewProps" Target="view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90BD7-2EA0-46AC-9BC0-A8E6A2BE4F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EF79FCD-2451-4904-A102-24A071FDBBC6}" type="pres">
      <dgm:prSet presAssocID="{27C90BD7-2EA0-46AC-9BC0-A8E6A2BE4FDA}" presName="diagram" presStyleCnt="0">
        <dgm:presLayoutVars>
          <dgm:dir/>
          <dgm:resizeHandles val="exact"/>
        </dgm:presLayoutVars>
      </dgm:prSet>
      <dgm:spPr/>
    </dgm:pt>
  </dgm:ptLst>
  <dgm:cxnLst>
    <dgm:cxn modelId="{17199AE9-EEDE-4364-AE87-D5E67992BD06}" type="presOf" srcId="{27C90BD7-2EA0-46AC-9BC0-A8E6A2BE4FDA}" destId="{3EF79FCD-2451-4904-A102-24A071FDBBC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Spreker: Jaime (?)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38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Spreker: Jaime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40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Spreker: Jori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Spreker: Jori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5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Spreker: Jori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85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08622-AE59-5F98-766E-0B03B2A13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E8A76E2-1323-8DC1-DAB6-CCF303F44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E1106DF-3126-C185-0270-C7D8A7483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Spreker: Koosje (?)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5AEC7E-2B3B-C70C-5936-046F82AA8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3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07B95-9A4B-EC2A-065B-FDD740D1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B37C2E-C20A-8151-D4C3-FAE2CB626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E350A3-B09B-346C-05A2-3BDB91D17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Spreker: Koosje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22C84D-BE85-FF0D-4BD8-24E0695FD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79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Spreker: Jaime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38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64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15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83301" y="0"/>
            <a:ext cx="6108700" cy="6858000"/>
          </a:xfrm>
          <a:prstGeom prst="rect">
            <a:avLst/>
          </a:prstGeom>
          <a:solidFill>
            <a:srgbClr val="007B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16184" y="2878138"/>
            <a:ext cx="4798483" cy="857250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716184" y="3778250"/>
            <a:ext cx="4798483" cy="1752600"/>
          </a:xfrm>
        </p:spPr>
        <p:txBody>
          <a:bodyPr/>
          <a:lstStyle>
            <a:lvl1pPr marL="0"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716185" y="6515100"/>
            <a:ext cx="5242983" cy="209550"/>
          </a:xfrm>
        </p:spPr>
        <p:txBody>
          <a:bodyPr anchor="t"/>
          <a:lstStyle>
            <a:lvl1pPr algn="l">
              <a:defRPr/>
            </a:lvl1pPr>
          </a:lstStyle>
          <a:p>
            <a:fld id="{7E75FE9A-2AD4-9A48-BF95-29AE39A627C0}" type="datetime3">
              <a:rPr lang="nl-NL" smtClean="0"/>
              <a:t>1/10/25</a:t>
            </a:fld>
            <a:endParaRPr lang="nl-NL" dirty="0"/>
          </a:p>
        </p:txBody>
      </p:sp>
      <p:pic>
        <p:nvPicPr>
          <p:cNvPr id="9" name="Afbeelding 8" descr="ROe_IM_Logo_1_RGB_diap.PNG"/>
          <p:cNvPicPr>
            <a:picLocks noChangeAspect="1"/>
          </p:cNvPicPr>
          <p:nvPr userDrawn="1"/>
        </p:nvPicPr>
        <p:blipFill>
          <a:blip r:embed="rId2" cstate="print"/>
          <a:srcRect l="45335" t="12392"/>
          <a:stretch>
            <a:fillRect/>
          </a:stretch>
        </p:blipFill>
        <p:spPr>
          <a:xfrm>
            <a:off x="5661525" y="0"/>
            <a:ext cx="4912240" cy="20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76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6C6497-1A6B-0C46-8E7E-328A19E27C4C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73241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A3E05D2-D26B-1C4A-A9D1-D1092532533D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26533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2301" y="2060575"/>
            <a:ext cx="5499100" cy="41386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1" y="2060575"/>
            <a:ext cx="5499100" cy="41386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CE56886-6887-284F-9C2E-0A6333C53000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054252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2060848"/>
            <a:ext cx="5386917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924944"/>
            <a:ext cx="5386917" cy="3201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2060848"/>
            <a:ext cx="5389033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924944"/>
            <a:ext cx="5389033" cy="3201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DFE5E-4DF5-4E22-BF27-B57155238CA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7C2D7FC-E360-4E48-9CA4-432EBBD04C26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  <p:sp>
        <p:nvSpPr>
          <p:cNvPr id="11" name="Titel 1"/>
          <p:cNvSpPr txBox="1">
            <a:spLocks/>
          </p:cNvSpPr>
          <p:nvPr userDrawn="1"/>
        </p:nvSpPr>
        <p:spPr bwMode="auto">
          <a:xfrm>
            <a:off x="622300" y="1340769"/>
            <a:ext cx="11201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08480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C4F18-1084-43BB-8F0C-8DDEC76DCA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49965A-D100-CE43-B13A-9E7EF3A8C133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512295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F2D4100-B856-C54E-8866-FA5C9918F3C9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226604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1341438"/>
            <a:ext cx="4011084" cy="863426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1341439"/>
            <a:ext cx="6815667" cy="4784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2348881"/>
            <a:ext cx="4011084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2487A-4EC9-4160-846D-E5DD7CFD4F6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5C13A7D9-8820-544C-BB0F-D0CA76696418}" type="datetime3">
              <a:rPr lang="nl-NL" smtClean="0"/>
              <a:t>1/10/25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787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1341438"/>
            <a:ext cx="7315200" cy="338613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DE4C3-FD53-4754-8387-ED0250ADD0E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8370DD-4AC5-CC48-93F8-6BD9F9D73613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698030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D3DCD-78F2-4C02-80EF-E6C3442401A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466F145-84CF-A747-A2AB-0E91DEE59FC7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593268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23351" y="1341438"/>
            <a:ext cx="2800349" cy="4865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2300" y="1341438"/>
            <a:ext cx="8197851" cy="48656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BBB1C-FD6D-4964-872D-637C2E61DE2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9A902F9-365D-5D49-985D-7E47510B331F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669359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1340769"/>
            <a:ext cx="11201400" cy="4921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22301" y="2060848"/>
            <a:ext cx="5499100" cy="413861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6324601" y="2060848"/>
            <a:ext cx="5499100" cy="4138612"/>
          </a:xfrm>
        </p:spPr>
        <p:txBody>
          <a:bodyPr/>
          <a:lstStyle/>
          <a:p>
            <a:r>
              <a:rPr lang="nl-NL" dirty="0"/>
              <a:t>Klik op het pictogram als u een illustratie wilt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622300" y="6611938"/>
            <a:ext cx="2540000" cy="119062"/>
          </a:xfrm>
        </p:spPr>
        <p:txBody>
          <a:bodyPr/>
          <a:lstStyle>
            <a:lvl1pPr>
              <a:defRPr/>
            </a:lvl1pPr>
          </a:lstStyle>
          <a:p>
            <a:fld id="{C0E4B359-E2E3-44DC-A349-1126A74EF1B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9685868" y="6611938"/>
            <a:ext cx="2010833" cy="119062"/>
          </a:xfrm>
        </p:spPr>
        <p:txBody>
          <a:bodyPr/>
          <a:lstStyle>
            <a:lvl1pPr>
              <a:defRPr/>
            </a:lvl1pPr>
          </a:lstStyle>
          <a:p>
            <a:fld id="{6276CF75-6BEE-A141-8C0E-8A9BE3B6E8F9}" type="datetime3">
              <a:rPr lang="nl-NL" smtClean="0"/>
              <a:t>1/10/25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4129783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/>
              <a:t>Ministry of Infrastructure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99956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3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523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205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60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89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742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0875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1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457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0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7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32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701604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6730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115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2386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68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387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8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4527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490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76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44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34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708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3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735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74127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19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6858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518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2137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47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4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800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35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4843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06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142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54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701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D350B3F-D6C1-81D3-54D8-25815E13D25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1011238"/>
          </a:xfrm>
          <a:prstGeom prst="rect">
            <a:avLst/>
          </a:prstGeom>
          <a:solidFill>
            <a:srgbClr val="007B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50000"/>
            <a:ext cx="12192000" cy="508000"/>
          </a:xfrm>
          <a:prstGeom prst="rect">
            <a:avLst/>
          </a:prstGeom>
          <a:solidFill>
            <a:srgbClr val="007B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340769"/>
            <a:ext cx="11201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van de modeltitel te bewerken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2060600"/>
            <a:ext cx="11201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modeltekst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300" y="6611938"/>
            <a:ext cx="2540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A7767DB5-9DBB-4547-9226-1DA966EC908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5868" y="6611938"/>
            <a:ext cx="201083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8BFFC02C-3570-2F4D-A392-402B5CE260EE}" type="datetime3">
              <a:rPr lang="nl-NL" smtClean="0"/>
              <a:t>1/10/25</a:t>
            </a:fld>
            <a:endParaRPr lang="nl-NL" dirty="0"/>
          </a:p>
        </p:txBody>
      </p:sp>
      <p:pic>
        <p:nvPicPr>
          <p:cNvPr id="922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21" cstate="print"/>
          <a:srcRect l="46451" t="15443" r="46289" b="20656"/>
          <a:stretch>
            <a:fillRect/>
          </a:stretch>
        </p:blipFill>
        <p:spPr bwMode="auto">
          <a:xfrm>
            <a:off x="5835651" y="1"/>
            <a:ext cx="52493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7969" y="6525344"/>
            <a:ext cx="3648405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/>
              <a:t>Ministry of Infrastructure and the Environment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003F29-C851-E9E2-52E1-0F1F5010E4A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7187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3">
            <a:extLst>
              <a:ext uri="{FF2B5EF4-FFF2-40B4-BE49-F238E27FC236}">
                <a16:creationId xmlns:a16="http://schemas.microsoft.com/office/drawing/2014/main" id="{6A34AAA9-7FB3-83D1-97D2-A102B38FFA0B}"/>
              </a:ext>
            </a:extLst>
          </p:cNvPr>
          <p:cNvPicPr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151" r="-1" b="42468"/>
          <a:stretch>
            <a:fillRect/>
          </a:stretch>
        </p:blipFill>
        <p:spPr>
          <a:xfrm>
            <a:off x="20" y="10"/>
            <a:ext cx="12191980" cy="342740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8152663-AF0E-B0D7-E662-F91927E7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3888001"/>
            <a:ext cx="9181824" cy="617898"/>
          </a:xfrm>
        </p:spPr>
        <p:txBody>
          <a:bodyPr anchor="t">
            <a:noAutofit/>
          </a:bodyPr>
          <a:lstStyle/>
          <a:p>
            <a:r>
              <a:rPr lang="nl-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Technische briefing COP30 </a:t>
            </a:r>
            <a:br>
              <a:rPr lang="nl-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N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A9E3B09-DEEA-9EC1-5090-D9790469C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99" y="3817791"/>
            <a:ext cx="9555703" cy="2725697"/>
          </a:xfrm>
        </p:spPr>
        <p:txBody>
          <a:bodyPr anchor="t">
            <a:normAutofit/>
          </a:bodyPr>
          <a:lstStyle/>
          <a:p>
            <a:endParaRPr lang="en-US" sz="1500" dirty="0"/>
          </a:p>
          <a:p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Aanloop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naar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COP30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COP30 in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Brazilië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Onderwerpen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VN-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klimaatonderhandelingen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mitigatie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adaptatie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financiering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Initiatieven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 Action Agenda</a:t>
            </a:r>
          </a:p>
          <a:p>
            <a:endParaRPr lang="en-US" sz="1500" dirty="0"/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21F62555-48D5-E1C4-D633-9D9662AE75F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1 oktober 2025</a:t>
            </a: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987C8A73-C2A1-336B-65E2-8279A2B09A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Technische Briefing Tweede Kamer	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FB27931B-A2E6-AEEC-7F85-57ED030577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E9D4A43-8976-C4B1-E8DE-1FA8BDEE8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>
            <a:normAutofit lnSpcReduction="10000"/>
          </a:bodyPr>
          <a:lstStyle/>
          <a:p>
            <a:r>
              <a:rPr lang="nl-NL" sz="2200" dirty="0"/>
              <a:t>Partij treedt uit Parijsakkoord</a:t>
            </a:r>
          </a:p>
          <a:p>
            <a:pPr lvl="1"/>
            <a:r>
              <a:rPr lang="nl-NL" sz="1800" dirty="0"/>
              <a:t>88% wereldwijde uitstoot blijft</a:t>
            </a:r>
          </a:p>
          <a:p>
            <a:pPr lvl="1"/>
            <a:r>
              <a:rPr lang="nl-NL" sz="1800" dirty="0"/>
              <a:t>nieuwe dynamiek onderhandelingen</a:t>
            </a:r>
          </a:p>
          <a:p>
            <a:r>
              <a:rPr lang="nl-NL" sz="2200" dirty="0"/>
              <a:t>G20-landen als grootste uitstoters</a:t>
            </a:r>
          </a:p>
          <a:p>
            <a:r>
              <a:rPr lang="nl-NL" sz="2200" dirty="0"/>
              <a:t>Conflict wereldwijd</a:t>
            </a:r>
          </a:p>
          <a:p>
            <a:pPr lvl="1"/>
            <a:r>
              <a:rPr lang="nl-NL" sz="1800" dirty="0"/>
              <a:t>Engagement op klimaat</a:t>
            </a:r>
          </a:p>
          <a:p>
            <a:r>
              <a:rPr lang="nl-NL" sz="2200" dirty="0"/>
              <a:t>Algemene vergadering VN</a:t>
            </a:r>
          </a:p>
          <a:p>
            <a:pPr lvl="1"/>
            <a:r>
              <a:rPr lang="nl-NL" sz="1800" dirty="0" err="1"/>
              <a:t>NDC’s</a:t>
            </a:r>
            <a:endParaRPr lang="nl-NL" sz="1800" dirty="0"/>
          </a:p>
          <a:p>
            <a:r>
              <a:rPr lang="nl-NL" sz="2200" dirty="0"/>
              <a:t>Pre-COP, IMO, en G20</a:t>
            </a:r>
          </a:p>
          <a:p>
            <a:pPr marL="0" indent="0">
              <a:buNone/>
            </a:pPr>
            <a:endParaRPr lang="nl-NL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CC8AE4-9FE1-8B6F-C1D8-275604E0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b">
            <a:noAutofit/>
          </a:bodyPr>
          <a:lstStyle/>
          <a:p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Aanloop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COP30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F1503E1-EBFC-01A4-5424-B9921BAB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5EDBBE8-58DB-1883-1D0B-1EEE59005EF3}"/>
              </a:ext>
            </a:extLst>
          </p:cNvPr>
          <p:cNvSpPr/>
          <p:nvPr/>
        </p:nvSpPr>
        <p:spPr>
          <a:xfrm>
            <a:off x="0" y="6621137"/>
            <a:ext cx="1377108" cy="244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E5EE23-60C5-3748-68C7-8A6C92795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0" y="876186"/>
            <a:ext cx="6158252" cy="59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7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4CC8AE4-9FE1-8B6F-C1D8-275604E0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b">
            <a:normAutofit/>
          </a:bodyPr>
          <a:lstStyle/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COP30 in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Brazilië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E9D4A43-8976-C4B1-E8DE-1FA8BDEE8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80000"/>
            </a:pPr>
            <a:endParaRPr lang="nl-NL" sz="1900" dirty="0"/>
          </a:p>
          <a:p>
            <a:pPr marL="316800" indent="-316800"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900" dirty="0"/>
              <a:t>10-21 november in Belém</a:t>
            </a:r>
          </a:p>
          <a:p>
            <a:pPr marL="316800" indent="-316800"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900" dirty="0"/>
              <a:t>6-7 november top</a:t>
            </a:r>
          </a:p>
          <a:p>
            <a:pPr marL="316800" indent="-316800"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1900" dirty="0"/>
              <a:t>Logistieke problemen</a:t>
            </a:r>
          </a:p>
          <a:p>
            <a:pPr marL="630000" lvl="1" indent="-316800">
              <a:spcBef>
                <a:spcPts val="1200"/>
              </a:spcBef>
              <a:buSzPct val="80000"/>
              <a:buFont typeface="Verdana" panose="020B0604030504040204" pitchFamily="34" charset="0"/>
              <a:buChar char="›"/>
            </a:pPr>
            <a:r>
              <a:rPr lang="nl-NL" sz="1900" dirty="0"/>
              <a:t>Deelname delegaties</a:t>
            </a:r>
          </a:p>
          <a:p>
            <a:pPr marL="630000" lvl="1" indent="-316800">
              <a:spcBef>
                <a:spcPts val="1200"/>
              </a:spcBef>
              <a:buSzPct val="80000"/>
              <a:buFont typeface="Verdana" panose="020B0604030504040204" pitchFamily="34" charset="0"/>
              <a:buChar char="›"/>
            </a:pPr>
            <a:r>
              <a:rPr lang="nl-NL" sz="1900" dirty="0"/>
              <a:t>Paviljoen</a:t>
            </a:r>
          </a:p>
          <a:p>
            <a:pPr marL="316800" indent="-316800">
              <a:buFont typeface="Verdana" panose="020B0604030504040204" pitchFamily="34" charset="0"/>
              <a:buChar char="›"/>
            </a:pPr>
            <a:r>
              <a:rPr lang="nl-NL" sz="1900" dirty="0"/>
              <a:t>Vier pijlers: top staatshoofden en regeringsleiders, onderhandelingen, actie, en mobilisatie</a:t>
            </a:r>
          </a:p>
          <a:p>
            <a:pPr marL="630000" lvl="1" indent="-316800">
              <a:buFont typeface="Verdana" panose="020B0604030504040204" pitchFamily="34" charset="0"/>
              <a:buChar char="›"/>
            </a:pPr>
            <a:r>
              <a:rPr lang="nl-NL" sz="1900" i="1" dirty="0" err="1"/>
              <a:t>Mutirao</a:t>
            </a:r>
            <a:endParaRPr lang="nl-NL" sz="1900" i="1" dirty="0"/>
          </a:p>
          <a:p>
            <a:endParaRPr lang="en-US" sz="1900" dirty="0"/>
          </a:p>
        </p:txBody>
      </p:sp>
      <p:pic>
        <p:nvPicPr>
          <p:cNvPr id="2" name="Afbeelding 1" descr="Afbeelding met buitenshuis, Luchtfotografie, stadion, Stedenbouwkunde&#10;&#10;Door AI gegenereerde inhoud is mogelijk onjuist.">
            <a:extLst>
              <a:ext uri="{FF2B5EF4-FFF2-40B4-BE49-F238E27FC236}">
                <a16:creationId xmlns:a16="http://schemas.microsoft.com/office/drawing/2014/main" id="{11A6BBA6-37CF-20BC-5989-914D67C20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r="15016" b="-2"/>
          <a:stretch>
            <a:fillRect/>
          </a:stretch>
        </p:blipFill>
        <p:spPr>
          <a:xfrm>
            <a:off x="635000" y="2276475"/>
            <a:ext cx="7178964" cy="3944938"/>
          </a:xfrm>
          <a:prstGeom prst="rect">
            <a:avLst/>
          </a:prstGeom>
          <a:noFill/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F1503E1-EBFC-01A4-5424-B9921BAB77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D813855-8F90-34DD-E7F3-AE6E4F4409FF}"/>
              </a:ext>
            </a:extLst>
          </p:cNvPr>
          <p:cNvSpPr/>
          <p:nvPr/>
        </p:nvSpPr>
        <p:spPr>
          <a:xfrm>
            <a:off x="0" y="6621137"/>
            <a:ext cx="1377108" cy="244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77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3C268B-2BBD-5610-6131-F4A21F088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228490"/>
              </p:ext>
            </p:extLst>
          </p:nvPr>
        </p:nvGraphicFramePr>
        <p:xfrm>
          <a:off x="1193100" y="937780"/>
          <a:ext cx="94166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el 3">
            <a:extLst>
              <a:ext uri="{FF2B5EF4-FFF2-40B4-BE49-F238E27FC236}">
                <a16:creationId xmlns:a16="http://schemas.microsoft.com/office/drawing/2014/main" id="{988A64F7-812D-7993-29B5-A0BEB4B2736D}"/>
              </a:ext>
            </a:extLst>
          </p:cNvPr>
          <p:cNvSpPr txBox="1">
            <a:spLocks/>
          </p:cNvSpPr>
          <p:nvPr/>
        </p:nvSpPr>
        <p:spPr>
          <a:xfrm>
            <a:off x="9577897" y="6037359"/>
            <a:ext cx="2527417" cy="4203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*   Geen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onderhandelingen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87B8887-F8C8-A527-3306-AA2F5316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876344"/>
            <a:ext cx="10923588" cy="94804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nl-NL" sz="34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Onderwerpen</a:t>
            </a:r>
            <a:r>
              <a:rPr lang="nl-NL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voor COP30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A8983E5-8E9F-BE96-3B97-A9DF40905C45}"/>
              </a:ext>
            </a:extLst>
          </p:cNvPr>
          <p:cNvSpPr/>
          <p:nvPr/>
        </p:nvSpPr>
        <p:spPr>
          <a:xfrm>
            <a:off x="2508308" y="2501886"/>
            <a:ext cx="2365696" cy="1392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Adaptatie meetpunten t.b.v. voortgang en gaten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6EA75E6-91D7-AFDC-B6C8-020DAC67E39C}"/>
              </a:ext>
            </a:extLst>
          </p:cNvPr>
          <p:cNvSpPr/>
          <p:nvPr/>
        </p:nvSpPr>
        <p:spPr>
          <a:xfrm>
            <a:off x="4946708" y="2501886"/>
            <a:ext cx="2365696" cy="1392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Nationally</a:t>
            </a:r>
            <a:r>
              <a:rPr lang="nl-NL" dirty="0"/>
              <a:t> </a:t>
            </a:r>
            <a:r>
              <a:rPr lang="nl-NL" dirty="0" err="1"/>
              <a:t>Determined</a:t>
            </a:r>
            <a:r>
              <a:rPr lang="nl-NL" dirty="0"/>
              <a:t> </a:t>
            </a:r>
            <a:r>
              <a:rPr lang="nl-NL" dirty="0" err="1"/>
              <a:t>Contributions</a:t>
            </a:r>
            <a:r>
              <a:rPr lang="nl-NL" dirty="0"/>
              <a:t> voor 2035*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334172F-D3A5-7B65-7327-80A10050FDF1}"/>
              </a:ext>
            </a:extLst>
          </p:cNvPr>
          <p:cNvSpPr/>
          <p:nvPr/>
        </p:nvSpPr>
        <p:spPr>
          <a:xfrm>
            <a:off x="7385108" y="2500204"/>
            <a:ext cx="2365696" cy="1392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Baku-</a:t>
            </a:r>
            <a:r>
              <a:rPr lang="nl-NL" dirty="0" err="1"/>
              <a:t>to</a:t>
            </a:r>
            <a:r>
              <a:rPr lang="nl-NL" dirty="0"/>
              <a:t>-Belém </a:t>
            </a:r>
            <a:r>
              <a:rPr lang="nl-NL" dirty="0" err="1"/>
              <a:t>Roadmap</a:t>
            </a:r>
            <a:r>
              <a:rPr lang="nl-NL" dirty="0"/>
              <a:t>* en financiële stromen in lijn met Parijs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51E86F99-B023-7DAC-6821-ECFA711FA913}"/>
              </a:ext>
            </a:extLst>
          </p:cNvPr>
          <p:cNvSpPr/>
          <p:nvPr/>
        </p:nvSpPr>
        <p:spPr>
          <a:xfrm>
            <a:off x="2508308" y="3965609"/>
            <a:ext cx="1463323" cy="13925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/>
              <a:t>Gender Action Plan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1CA6490F-D7AF-303F-B68C-7B1110E950EA}"/>
              </a:ext>
            </a:extLst>
          </p:cNvPr>
          <p:cNvSpPr/>
          <p:nvPr/>
        </p:nvSpPr>
        <p:spPr>
          <a:xfrm>
            <a:off x="8287483" y="3965609"/>
            <a:ext cx="1463323" cy="13925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/>
              <a:t>Klimaat-wetenschap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C756096-6ACD-4AA1-67DB-B5706EC042D8}"/>
              </a:ext>
            </a:extLst>
          </p:cNvPr>
          <p:cNvSpPr/>
          <p:nvPr/>
        </p:nvSpPr>
        <p:spPr>
          <a:xfrm>
            <a:off x="5397894" y="3965609"/>
            <a:ext cx="1463323" cy="13925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/>
              <a:t>Just </a:t>
            </a:r>
            <a:r>
              <a:rPr lang="nl-NL" sz="1300" dirty="0" err="1"/>
              <a:t>Transition</a:t>
            </a:r>
            <a:endParaRPr lang="nl-NL" sz="1300" dirty="0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905F4434-9E51-46FC-0FB3-65327E7DB1DC}"/>
              </a:ext>
            </a:extLst>
          </p:cNvPr>
          <p:cNvSpPr/>
          <p:nvPr/>
        </p:nvSpPr>
        <p:spPr>
          <a:xfrm>
            <a:off x="3934571" y="3965609"/>
            <a:ext cx="1463323" cy="13925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/>
              <a:t>Bossen, landgebruik en landbouw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F91A8E4-3F58-4A88-8AAC-2658391DBC91}"/>
              </a:ext>
            </a:extLst>
          </p:cNvPr>
          <p:cNvSpPr/>
          <p:nvPr/>
        </p:nvSpPr>
        <p:spPr>
          <a:xfrm>
            <a:off x="6824157" y="3965609"/>
            <a:ext cx="1463323" cy="13925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/>
              <a:t>Transparantie over uitvoering</a:t>
            </a:r>
          </a:p>
        </p:txBody>
      </p:sp>
    </p:spTree>
    <p:extLst>
      <p:ext uri="{BB962C8B-B14F-4D97-AF65-F5344CB8AC3E}">
        <p14:creationId xmlns:p14="http://schemas.microsoft.com/office/powerpoint/2010/main" val="222196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FD754-6379-9509-E3C8-F5EDABFC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Mitigatie: ambitie- en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implementatiegat</a:t>
            </a:r>
            <a:endParaRPr lang="nl-NL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239D8F2-C09B-2D9E-79A7-C94DE633D837}"/>
              </a:ext>
            </a:extLst>
          </p:cNvPr>
          <p:cNvSpPr txBox="1"/>
          <p:nvPr/>
        </p:nvSpPr>
        <p:spPr>
          <a:xfrm>
            <a:off x="635000" y="2276475"/>
            <a:ext cx="10923588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Syntheserapporten </a:t>
            </a:r>
            <a:r>
              <a:rPr lang="nl-NL" sz="2400" dirty="0" err="1"/>
              <a:t>NDC’s</a:t>
            </a:r>
            <a:r>
              <a:rPr lang="nl-NL" sz="2400" dirty="0"/>
              <a:t> en transparantierapportages 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Opvolging van de energieafspraken van COP28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Wetenschappelijke basis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Voorbereiding 2</a:t>
            </a:r>
            <a:r>
              <a:rPr lang="nl-NL" sz="2400" baseline="30000" dirty="0"/>
              <a:t>e</a:t>
            </a:r>
            <a:r>
              <a:rPr lang="nl-NL" sz="2400" dirty="0"/>
              <a:t> Global Stocktake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</a:pPr>
            <a:endParaRPr lang="nl-NL" sz="24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endParaRPr lang="nl-NL" sz="2400" dirty="0"/>
          </a:p>
          <a:p>
            <a:pPr marL="774000" lvl="1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endParaRPr lang="nl-NL" sz="24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endParaRPr lang="nl-NL" sz="2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CC7347-035E-B2CF-B314-74AB999EDC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90DB3D5-B6AF-08BB-CAED-C65EF12FD8F2}"/>
              </a:ext>
            </a:extLst>
          </p:cNvPr>
          <p:cNvSpPr/>
          <p:nvPr/>
        </p:nvSpPr>
        <p:spPr>
          <a:xfrm>
            <a:off x="0" y="6621137"/>
            <a:ext cx="1377108" cy="244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53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04090-F4C5-149A-6E08-B32163EB4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8D19F-07BB-39D5-360C-20883C3A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nl-N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Adaptatie: wereldwijde voortgang en gaten</a:t>
            </a:r>
            <a:endParaRPr lang="nl-NL" sz="34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A87017-F693-9EDC-7A48-1FF3BF5CB717}"/>
              </a:ext>
            </a:extLst>
          </p:cNvPr>
          <p:cNvSpPr txBox="1"/>
          <p:nvPr/>
        </p:nvSpPr>
        <p:spPr>
          <a:xfrm>
            <a:off x="635000" y="2276475"/>
            <a:ext cx="10923588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endParaRPr lang="nl-NL" sz="24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Indicatoren voor wereldwijde voortgang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Thema’s: water, voedsel, gezondheid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Richting aan nationale plannen en internationale actie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endParaRPr lang="nl-NL" sz="2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5FA6C0-D457-7FDD-2741-9DFC0E5EBB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267A9D8-E6AC-2BB5-EFEB-42DA4486FF1A}"/>
              </a:ext>
            </a:extLst>
          </p:cNvPr>
          <p:cNvSpPr/>
          <p:nvPr/>
        </p:nvSpPr>
        <p:spPr>
          <a:xfrm>
            <a:off x="0" y="6621137"/>
            <a:ext cx="1377108" cy="244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53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BB3CD-5406-8AE4-D502-69BDA0E62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B0CB9-BD40-9D1D-87F9-3C6DE15D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nl-N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Financiering: opschalen en in lijn met Parijs</a:t>
            </a:r>
            <a:endParaRPr lang="nl-NL" sz="34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B03365B-9E8B-A3AD-8A33-7A9DBC09F66C}"/>
              </a:ext>
            </a:extLst>
          </p:cNvPr>
          <p:cNvSpPr txBox="1"/>
          <p:nvPr/>
        </p:nvSpPr>
        <p:spPr>
          <a:xfrm>
            <a:off x="635000" y="2276475"/>
            <a:ext cx="10923588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Opvolging NCQG-besluit van COP29, o.a. Baku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Belem</a:t>
            </a:r>
            <a:r>
              <a:rPr lang="nl-NL" sz="2400" dirty="0"/>
              <a:t> </a:t>
            </a:r>
            <a:r>
              <a:rPr lang="nl-NL" sz="2400" dirty="0" err="1"/>
              <a:t>Roadmap</a:t>
            </a:r>
            <a:endParaRPr lang="nl-NL" sz="24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Financiële stromen in lijn met Parijs (art. 2.1c)</a:t>
            </a:r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r>
              <a:rPr lang="nl-NL" sz="2400" dirty="0"/>
              <a:t>Adaptatiefinanciering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</a:pPr>
            <a:endParaRPr lang="nl-NL" sz="2400" dirty="0"/>
          </a:p>
          <a:p>
            <a:pPr marL="774000" lvl="1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endParaRPr lang="nl-NL" sz="2400" dirty="0"/>
          </a:p>
          <a:p>
            <a:pPr marL="316800" indent="-3168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</a:pPr>
            <a:endParaRPr lang="nl-NL" sz="2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DC866F-524D-7144-20B8-B192980E3C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0FABDC7-DDC4-BCDD-A85F-E91BC354ACE3}"/>
              </a:ext>
            </a:extLst>
          </p:cNvPr>
          <p:cNvSpPr/>
          <p:nvPr/>
        </p:nvSpPr>
        <p:spPr>
          <a:xfrm>
            <a:off x="0" y="6621137"/>
            <a:ext cx="1377108" cy="244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05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2BEEE7A-F691-6B68-ED52-CCE12BBB2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Inzet</a:t>
            </a:r>
            <a:r>
              <a:rPr lang="en-US" dirty="0"/>
              <a:t> </a:t>
            </a:r>
            <a:r>
              <a:rPr lang="en-US" dirty="0" err="1"/>
              <a:t>Brazilië</a:t>
            </a:r>
            <a:endParaRPr lang="en-US" dirty="0"/>
          </a:p>
          <a:p>
            <a:r>
              <a:rPr lang="en-US" dirty="0" err="1"/>
              <a:t>Initiatieven</a:t>
            </a:r>
            <a:r>
              <a:rPr lang="en-US" dirty="0"/>
              <a:t> </a:t>
            </a:r>
            <a:r>
              <a:rPr lang="en-US" dirty="0" err="1"/>
              <a:t>structureren</a:t>
            </a:r>
            <a:r>
              <a:rPr lang="en-US" dirty="0"/>
              <a:t>: </a:t>
            </a:r>
            <a:r>
              <a:rPr lang="en-US" dirty="0" err="1"/>
              <a:t>opvolging</a:t>
            </a:r>
            <a:r>
              <a:rPr lang="en-US" dirty="0"/>
              <a:t> </a:t>
            </a:r>
            <a:r>
              <a:rPr lang="en-US" dirty="0" err="1"/>
              <a:t>afspraken</a:t>
            </a:r>
            <a:r>
              <a:rPr lang="en-US" dirty="0"/>
              <a:t> COP28</a:t>
            </a:r>
          </a:p>
          <a:p>
            <a:r>
              <a:rPr lang="en-US" dirty="0" err="1"/>
              <a:t>Nadruk</a:t>
            </a:r>
            <a:r>
              <a:rPr lang="en-US" dirty="0"/>
              <a:t> op </a:t>
            </a:r>
            <a:r>
              <a:rPr lang="en-US" dirty="0" err="1"/>
              <a:t>bossen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00B69A-3F85-DED8-BB04-7A44668E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Actie COP: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klimaattransitie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realiseren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nl-NL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56FC3E-DB6A-CDD0-9755-90B3CC82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7AF3BB3-A852-8419-9337-C1E02D17D9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Thema’s Nederland </a:t>
            </a:r>
            <a:r>
              <a:rPr lang="en-US" dirty="0" err="1"/>
              <a:t>o.a.</a:t>
            </a:r>
            <a:endParaRPr lang="en-US" dirty="0"/>
          </a:p>
          <a:p>
            <a:r>
              <a:rPr lang="en-US" dirty="0"/>
              <a:t>Water en </a:t>
            </a:r>
            <a:r>
              <a:rPr lang="en-US" dirty="0" err="1"/>
              <a:t>adaptatie</a:t>
            </a:r>
            <a:r>
              <a:rPr lang="en-US" dirty="0"/>
              <a:t> </a:t>
            </a:r>
          </a:p>
          <a:p>
            <a:r>
              <a:rPr lang="en-US" dirty="0" err="1"/>
              <a:t>Waterstof</a:t>
            </a:r>
            <a:endParaRPr lang="en-US" dirty="0"/>
          </a:p>
          <a:p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koolstof</a:t>
            </a:r>
            <a:endParaRPr lang="en-US" dirty="0"/>
          </a:p>
          <a:p>
            <a:r>
              <a:rPr lang="en-US" dirty="0" err="1"/>
              <a:t>Landbouw</a:t>
            </a:r>
            <a:r>
              <a:rPr lang="en-US" dirty="0"/>
              <a:t> en </a:t>
            </a:r>
            <a:r>
              <a:rPr lang="en-US" dirty="0" err="1"/>
              <a:t>voedselzekerheid</a:t>
            </a:r>
            <a:endParaRPr lang="en-US" dirty="0"/>
          </a:p>
          <a:p>
            <a:r>
              <a:rPr lang="en-US" dirty="0" err="1"/>
              <a:t>Fossiele</a:t>
            </a:r>
            <a:r>
              <a:rPr lang="en-US" dirty="0"/>
              <a:t> subsidies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68E1B03-4F3F-E31C-129E-830E8F6E877E}"/>
              </a:ext>
            </a:extLst>
          </p:cNvPr>
          <p:cNvSpPr/>
          <p:nvPr/>
        </p:nvSpPr>
        <p:spPr>
          <a:xfrm>
            <a:off x="0" y="6621137"/>
            <a:ext cx="1377108" cy="244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026896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53" id="{7566C901-AE70-F045-88B5-3D13778B544F}" vid="{2528AAEA-115B-5649-9609-2063C86B3EA5}"/>
    </a:ext>
  </a:extLst>
</a:theme>
</file>

<file path=ppt/theme/theme2.xml><?xml version="1.0" encoding="utf-8"?>
<a:theme xmlns:a="http://schemas.openxmlformats.org/drawingml/2006/main" name="Tijdelijk_bestand_Presentatie_IenM_Engels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ijkshuisstijl Violet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4" id="{303F5730-01DD-4847-A1EA-9A3CA70544B4}" vid="{8B297EB7-014E-424C-99F3-476EA4CC7C98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Words>293</ap:Words>
  <ap:PresentationFormat>Breedbeeld</ap:PresentationFormat>
  <ap:Paragraphs>90</ap:Paragraphs>
  <ap:Slides>8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ap:HeadingPairs>
  <ap:TitlesOfParts>
    <vt:vector baseType="lpstr" size="15">
      <vt:lpstr>Arial</vt:lpstr>
      <vt:lpstr>Calibri</vt:lpstr>
      <vt:lpstr>Verdana</vt:lpstr>
      <vt:lpstr>Wingdings</vt:lpstr>
      <vt:lpstr>Rijkshuisstijl Violet</vt:lpstr>
      <vt:lpstr>Tijdelijk_bestand_Presentatie_IenM_Engels</vt:lpstr>
      <vt:lpstr>1_Rijkshuisstijl Violet</vt:lpstr>
      <vt:lpstr>Technische briefing COP30  </vt:lpstr>
      <vt:lpstr>Aanloop COP30</vt:lpstr>
      <vt:lpstr>COP30 in Brazilië</vt:lpstr>
      <vt:lpstr>Onderwerpen voor COP30</vt:lpstr>
      <vt:lpstr>Mitigatie: ambitie- en implementatiegat</vt:lpstr>
      <vt:lpstr>Adaptatie: wereldwijde voortgang en gaten</vt:lpstr>
      <vt:lpstr>Financiering: opschalen en in lijn met Parijs</vt:lpstr>
      <vt:lpstr>Actie COP: klimaattransitie realiseren  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2021-12-14T08:46:04.0000000Z</dcterms:created>
  <dcterms:modified xsi:type="dcterms:W3CDTF">2025-10-01T12:57:57.0000000Z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0x010100EE6530F5B80F394DBDA5168803B8033E</vt:lpwstr>
  </property>
  <property fmtid="{D5CDD505-2E9C-101B-9397-08002B2CF9AE}" pid="3" name="ClassificationContentMarkingFooterLocations">
    <vt:lpwstr>Rijkshuisstijl Violet:5\Tijdelijk_bestand_Presentatie_IenM_Engels:3</vt:lpwstr>
  </property>
  <property fmtid="{D5CDD505-2E9C-101B-9397-08002B2CF9AE}" pid="4" name="ClassificationContentMarkingFooterText">
    <vt:lpwstr>Intern gebruik</vt:lpwstr>
  </property>
</Properties>
</file>