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  <p:sldMasterId id="2147483691" r:id="rId2"/>
    <p:sldMasterId id="2147483710" r:id="rId3"/>
    <p:sldMasterId id="2147483720" r:id="rId4"/>
    <p:sldMasterId id="2147483730" r:id="rId5"/>
    <p:sldMasterId id="2147483740" r:id="rId6"/>
    <p:sldMasterId id="2147483750" r:id="rId7"/>
  </p:sldMasterIdLst>
  <p:notesMasterIdLst>
    <p:notesMasterId r:id="rId25"/>
  </p:notesMasterIdLst>
  <p:sldIdLst>
    <p:sldId id="307" r:id="rId8"/>
    <p:sldId id="332" r:id="rId9"/>
    <p:sldId id="328" r:id="rId10"/>
    <p:sldId id="320" r:id="rId11"/>
    <p:sldId id="323" r:id="rId12"/>
    <p:sldId id="327" r:id="rId13"/>
    <p:sldId id="324" r:id="rId14"/>
    <p:sldId id="325" r:id="rId15"/>
    <p:sldId id="326" r:id="rId16"/>
    <p:sldId id="333" r:id="rId17"/>
    <p:sldId id="303" r:id="rId18"/>
    <p:sldId id="318" r:id="rId19"/>
    <p:sldId id="331" r:id="rId20"/>
    <p:sldId id="330" r:id="rId21"/>
    <p:sldId id="334" r:id="rId22"/>
    <p:sldId id="338" r:id="rId23"/>
    <p:sldId id="329" r:id="rId24"/>
  </p:sldIdLst>
  <p:sldSz cx="9144000" cy="5143500" type="screen16x9"/>
  <p:notesSz cx="6805613" cy="99441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Vesper Libre Medium" panose="020B0604020202020204" charset="0"/>
      <p:regular r:id="rId34"/>
    </p:embeddedFont>
  </p:embeddedFontLst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226616-2DF9-6FC7-F75B-6720AD1474AB}" name="Malick, Natacha" initials="NM" userId="S::Malick@rekenkamer.nl::fcc46999-5af9-4c7e-b148-c7211363842f" providerId="AD"/>
  <p188:author id="{872CF77A-8E0D-425A-2EBD-C41994B0B90A}" name="Ligthart, Jaap" initials="JL" userId="S::Ligthart@rekenkamer.nl::d4f58ab1-259f-419b-a56b-83b3b2b42c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00"/>
    <a:srgbClr val="1B68FF"/>
    <a:srgbClr val="BA5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56" autoAdjust="0"/>
  </p:normalViewPr>
  <p:slideViewPr>
    <p:cSldViewPr snapToGrid="0" snapToObjects="1">
      <p:cViewPr varScale="1">
        <p:scale>
          <a:sx n="67" d="100"/>
          <a:sy n="67" d="100"/>
        </p:scale>
        <p:origin x="240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microsoft.com/office/2018/10/relationships/authors" Target="authors.xml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v8-cifs\project\@Lopende%20projecten\P04206%20DDO%20onderzoek%20Energiebesparingsplicht%20Bedrijven\5.%20Rapportagefase\grafieken-tabellen\nalev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95523377038187E-2"/>
          <c:y val="7.6159838867060098E-2"/>
          <c:w val="0.88419205535815959"/>
          <c:h val="0.77337132063263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% bedrijven dat (naar eigen zeggen) volledige voldoet aan de energiebesparingsplicht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Blad1!$B$2:$B$17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Blad1!$C$2:$C$17</c:f>
              <c:numCache>
                <c:formatCode>General</c:formatCode>
                <c:ptCount val="16"/>
                <c:pt idx="3" formatCode="0.0%">
                  <c:v>9.6000000000000002E-2</c:v>
                </c:pt>
                <c:pt idx="6" formatCode="0.0%">
                  <c:v>0.495</c:v>
                </c:pt>
                <c:pt idx="12" formatCode="0.0%">
                  <c:v>0.27</c:v>
                </c:pt>
                <c:pt idx="14" formatCode="0.0%">
                  <c:v>0.15</c:v>
                </c:pt>
                <c:pt idx="15" formatCode="0.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0-4AC9-AFB2-EBD2BD857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3335064"/>
        <c:axId val="763335392"/>
      </c:barChart>
      <c:catAx>
        <c:axId val="76333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63335392"/>
        <c:crosses val="autoZero"/>
        <c:auto val="1"/>
        <c:lblAlgn val="ctr"/>
        <c:lblOffset val="100"/>
        <c:noMultiLvlLbl val="0"/>
      </c:catAx>
      <c:valAx>
        <c:axId val="763335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6333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576E-17D4-E747-AFB3-2866335DD65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6374-8483-E149-B429-78EA4DC564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587F-D7F1-3858-E740-1002A43B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EE9C111-39D9-92AC-B473-05B475FFA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DF315D-DC85-D6CF-ABCB-CBC0FFD49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64FDD7-5FF2-584D-BD3E-170DB8E41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16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34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9CF29-8BDD-2A70-4751-F5D5110E2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EF92FD-37C0-AB48-747A-8AEC65AF7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447C70-CFFC-FA81-4DEB-12741E8CE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75B985-596A-A3BD-058A-865A4C90B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7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55DA-B6C4-BF50-E7E9-34D5926A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8301691-322E-F487-8494-92031AD49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17665BA-69F2-32FC-B884-F79382F74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627DC1-D584-91C2-67BA-0CB2F49C8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6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3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B2936-D1C5-906E-B911-A0316785F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F37A35-E42D-F2E7-4A48-50841F013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B4F8D5-EC9D-C8E0-16A5-47561090D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571032-201C-C926-C9AE-E4D072DEA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55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EF51C-D8A2-04DE-28D2-F7923EFEF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76FE6CC-EAE2-28AC-8C27-648FEFA9D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8CC28E-148A-4E6A-D6D6-F3E6AA952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F9082D-BE92-79B5-5D7D-4C7B546F0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69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BA66-896A-D2FD-90C7-FAE36D4C1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DA531B4-E1C8-3AA4-ED01-A8BA78BE7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6FC0057-F140-05D8-D948-F16EAC362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953BC3-78F1-F0E6-4C60-EC1326B78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23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61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2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0EF7-0D16-D98D-6088-A5816FDB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770413-2CB8-A1A8-97D4-D7323323B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F297A4-DFA0-4CAF-1BAA-DDAB56655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C68A22-17F7-8A79-41BA-3E4F24C50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90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52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4E56D-267C-6116-E695-34BD7BD0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89AE99-1751-6DF4-A843-A8033A0C0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5FFB83-159F-3AE7-E890-B8B77F4E6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25720A-63A2-7122-073C-AD9E7B77E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99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BAD3-DDC7-5087-E864-5D1852EB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BBDD72-6C46-81A0-78F1-9A914E244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BAB951-3934-A253-0ECA-0E080071C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B95BE5-1682-98CB-B406-71F507CB5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58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2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4F0084E5-29C8-474A-A1CC-EA64269CEB02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3648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subti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EC2-3F2B-7B47-8E9E-6F03520E88B1}" type="datetime4">
              <a:rPr lang="nl-NL" smtClean="0"/>
              <a:t>15 januari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82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77C-B974-4E47-94DD-17AC7F66501A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39889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31666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B27-4B87-6E43-B41F-18E4E871C098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703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EC2-3F2B-7B47-8E9E-6F03520E88B1}" type="datetime4">
              <a:rPr lang="nl-NL" smtClean="0"/>
              <a:t>15 januari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133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38F4-B55D-D446-AE55-0563FCD5CDB7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89CE-7055-B045-AEA3-65B2C89AA40D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5883-0CCA-C74C-9DBF-DF142853A3FE}" type="datetime4">
              <a:rPr lang="nl-NL" smtClean="0"/>
              <a:t>15 januari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35E-D0A9-5544-B4C4-654CA158126F}" type="datetime4">
              <a:rPr lang="nl-NL" smtClean="0"/>
              <a:t>15 januari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C39D701-9A55-F546-9EFE-7D58D5F61ABA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639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abel of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BC6-E763-0D4B-9857-4458EFAA472C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912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558-07AA-FB4C-B604-F078AD9E83D5}" type="datetime4">
              <a:rPr lang="nl-NL" smtClean="0"/>
              <a:t>15 januari 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751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3C20-DBF0-9745-A91A-01B49CA01003}" type="datetime4">
              <a:rPr lang="nl-NL" smtClean="0"/>
              <a:t>15 januari 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711C75-147A-244C-B9E2-4B00D4F639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476663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647E2395-89EE-6041-B62C-2C47D3A2CF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00" y="2160000"/>
            <a:ext cx="1536700" cy="6223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 userDrawn="1"/>
        </p:nvSpPr>
        <p:spPr>
          <a:xfrm>
            <a:off x="432000" y="4680000"/>
            <a:ext cx="360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Postbus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Den Haag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www.rekenkamer.nl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 userDrawn="1"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</p:spTree>
    <p:extLst>
      <p:ext uri="{BB962C8B-B14F-4D97-AF65-F5344CB8AC3E}">
        <p14:creationId xmlns:p14="http://schemas.microsoft.com/office/powerpoint/2010/main" val="29746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4F0084E5-29C8-474A-A1CC-EA64269CEB02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0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044096D7-C7E7-F94C-A227-07CC5949BEFE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48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4CEF7662-9C87-374C-8CA9-30D168D8DADF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86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5E015694-2C05-BF45-A69A-318435910C3D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22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BDB03678-22E7-4446-8E3F-A638525FFA2B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9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6D94D2AE-89AD-2541-A214-94F23E873814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83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9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6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5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48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CE8E4BFE-787E-0343-80A4-966DA9C3F3C5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38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64CEFFCF-0090-A646-A59A-63CCC7A3CFEF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565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DB913208-47E1-E24E-A216-6D9275CB03CB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0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A126DD86-D287-364B-B9D3-28AF529A4ADF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41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5DB3EF0A-FEC9-C94E-90DA-387B4658C49A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21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2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38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6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330B6FF3-33E7-9147-AF36-69CC8F50520D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EEDD11A3-1876-CB40-ADD7-3AC9CB9B93FB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6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94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6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2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8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7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E95B529C-AF5C-AB4D-AD0A-8A0FEBEB5FA0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2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426E64E-01FF-FA4C-8CCE-C09A076A3FD9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8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15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66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00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4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03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C009263-B1B1-4446-8F98-953CB00DEB3D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7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7980E8AD-F1D9-E94C-BDDB-5AE0C116274E}" type="datetime4">
              <a:rPr lang="nl-NL" smtClean="0"/>
              <a:t>15 januari 2026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97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79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13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75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5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4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3099E9C-98FF-DC41-A2D0-728BCB4F90F4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3" r:id="rId3"/>
    <p:sldLayoutId id="2147483690" r:id="rId4"/>
    <p:sldLayoutId id="2147483684" r:id="rId5"/>
    <p:sldLayoutId id="2147483686" r:id="rId6"/>
    <p:sldLayoutId id="2147483687" r:id="rId7"/>
    <p:sldLayoutId id="2147483688" r:id="rId8"/>
    <p:sldLayoutId id="2147483689" r:id="rId9"/>
    <p:sldLayoutId id="2147483770" r:id="rId10"/>
    <p:sldLayoutId id="2147483771" r:id="rId11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4000" y="4767263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84E257E-4E53-514D-933D-95B16B940DEA}" type="datetime4">
              <a:rPr lang="nl-NL" smtClean="0"/>
              <a:pPr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titel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 userDrawn="1"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 userDrawn="1"/>
        </p:nvCxnSpPr>
        <p:spPr>
          <a:xfrm>
            <a:off x="74484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 userDrawn="1"/>
        </p:nvSpPr>
        <p:spPr>
          <a:xfrm>
            <a:off x="752400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900" b="1" i="1" dirty="0">
                <a:latin typeface="+mn-lt"/>
              </a:rPr>
              <a:t>Algemene Rekenkamer</a:t>
            </a:r>
          </a:p>
        </p:txBody>
      </p:sp>
    </p:spTree>
    <p:extLst>
      <p:ext uri="{BB962C8B-B14F-4D97-AF65-F5344CB8AC3E}">
        <p14:creationId xmlns:p14="http://schemas.microsoft.com/office/powerpoint/2010/main" val="18394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61" r:id="rId3"/>
    <p:sldLayoutId id="2147483704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06" r:id="rId11"/>
    <p:sldLayoutId id="2147483760" r:id="rId12"/>
    <p:sldLayoutId id="2147483768" r:id="rId13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D4CC143-37D2-9C46-97AA-DFBC4EC4D1D2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4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E41EF01-1231-0D4F-A849-F24FD41224D8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9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FF129E4-45D1-7146-9A90-1CCD1877999A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8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1C5ED8A-9402-5542-80CD-1E261B842188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B31E35E-D926-3D4A-A532-AE3EFB05F246}" type="datetime4">
              <a:rPr lang="nl-NL" smtClean="0"/>
              <a:t>15 januari 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2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C82C7-238F-4D36-CF10-30DEB4D6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64F4C-7A96-F164-9C82-59E397C1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A5A019-D32B-C15D-AA94-F9F90ED12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205531"/>
            <a:ext cx="5914092" cy="1152000"/>
          </a:xfrm>
        </p:spPr>
        <p:txBody>
          <a:bodyPr/>
          <a:lstStyle/>
          <a:p>
            <a:r>
              <a:rPr lang="nl-NL" sz="4000" b="1" dirty="0"/>
              <a:t>Energiebesparing stimuleren of verplichten</a:t>
            </a:r>
            <a:br>
              <a:rPr lang="nl-NL" sz="4000" b="1" dirty="0"/>
            </a:b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4E9212-1FAA-EF20-90E4-AB9769A76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6293920" cy="576000"/>
          </a:xfrm>
        </p:spPr>
        <p:txBody>
          <a:bodyPr/>
          <a:lstStyle/>
          <a:p>
            <a:r>
              <a:rPr lang="nl-NL" dirty="0"/>
              <a:t>Onderzoek naar overlap van energiebesparingsbeleid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A5BF-72AD-7341-7943-7C574D12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overlap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33471-E83C-9D6B-C525-180F91C04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969264"/>
            <a:ext cx="8279999" cy="360273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Minister KGG</a:t>
            </a:r>
          </a:p>
          <a:p>
            <a:r>
              <a:rPr lang="nl-NL" dirty="0"/>
              <a:t>Voert nieuwe regels in juni in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Andere ministers</a:t>
            </a:r>
          </a:p>
          <a:p>
            <a:r>
              <a:rPr lang="nl-NL" dirty="0"/>
              <a:t>Ministers houden geen rekening met plicht, ook niet met relevante planning </a:t>
            </a:r>
          </a:p>
          <a:p>
            <a:endParaRPr lang="nl-NL" dirty="0"/>
          </a:p>
          <a:p>
            <a:r>
              <a:rPr lang="nl-NL" dirty="0"/>
              <a:t>Kennen plicht niet altijd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6D2DFA-0943-B0B5-CD30-2B3D11C9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37E64-63DE-691C-98AE-9FA013E2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A611D6-D2EE-AF5C-DFCD-29903B3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84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A75EF-992F-0BDE-0D3B-41BA6AFF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 Algemene Rekenkamer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CBABA-BD07-6844-666F-8256053F5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972000"/>
            <a:ext cx="8279999" cy="360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</a:t>
            </a:r>
            <a:r>
              <a:rPr lang="nl-NL" b="1" dirty="0"/>
              <a:t>kabinet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sluit verplichte energiebesparingsmaatregelen uit van financiële ondersteuning,</a:t>
            </a:r>
          </a:p>
          <a:p>
            <a:pPr lvl="1"/>
            <a:r>
              <a:rPr lang="nl-NL" dirty="0"/>
              <a:t>tenzij dit doeltreffend en doelmatig is, </a:t>
            </a:r>
          </a:p>
          <a:p>
            <a:pPr lvl="1"/>
            <a:r>
              <a:rPr lang="nl-NL" dirty="0"/>
              <a:t>leer van de bestaande voorbeelden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Aan de </a:t>
            </a:r>
            <a:r>
              <a:rPr lang="nl-NL" b="1" dirty="0"/>
              <a:t>minister </a:t>
            </a:r>
            <a:r>
              <a:rPr lang="nl-NL" dirty="0"/>
              <a:t>van </a:t>
            </a:r>
            <a:r>
              <a:rPr lang="nl-NL" b="1" dirty="0"/>
              <a:t>KGG</a:t>
            </a:r>
          </a:p>
          <a:p>
            <a:pPr lvl="1"/>
            <a:r>
              <a:rPr lang="nl-NL" dirty="0"/>
              <a:t>sluit bij invoering nieuwe regels voor de energiebesparingsplicht, </a:t>
            </a:r>
          </a:p>
          <a:p>
            <a:pPr marL="360000" lvl="2" indent="0">
              <a:buNone/>
            </a:pPr>
            <a:r>
              <a:rPr lang="nl-NL" dirty="0"/>
              <a:t>aan bij de planning van de stimuleringsmaatregelen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829B9-792F-7A4D-BDBB-7092E480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F303C2-D163-4834-C49C-816479AE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5FD0C4-7572-5A30-0C10-CB540459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0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0AD3-AB83-0555-2FE8-D21A6463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C9D4B1-9B09-2667-49A4-4CDC2177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979855-0041-04F0-E478-24DA23C6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C34010-D54B-B032-37E1-2BE305B5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88A31-1EB0-B066-50B0-352B1801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Reactie minister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EF1BB21A-6030-780C-B1A1-1E7422DAF6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16000"/>
            <a:ext cx="8183680" cy="3556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Het kabinet wil</a:t>
            </a:r>
          </a:p>
          <a:p>
            <a:pPr lvl="1"/>
            <a:r>
              <a:rPr lang="nl-NL" dirty="0"/>
              <a:t>Bestaande </a:t>
            </a:r>
            <a:r>
              <a:rPr lang="nl-NL" i="1" dirty="0" err="1"/>
              <a:t>good</a:t>
            </a:r>
            <a:r>
              <a:rPr lang="nl-NL" i="1" dirty="0"/>
              <a:t> </a:t>
            </a:r>
            <a:r>
              <a:rPr lang="nl-NL" i="1" dirty="0" err="1"/>
              <a:t>practice</a:t>
            </a:r>
            <a:r>
              <a:rPr lang="nl-NL" i="1" dirty="0"/>
              <a:t>, </a:t>
            </a:r>
            <a:r>
              <a:rPr lang="nl-NL" dirty="0"/>
              <a:t>om overlap te voorkomen, behouden</a:t>
            </a:r>
          </a:p>
          <a:p>
            <a:pPr lvl="1"/>
            <a:r>
              <a:rPr lang="nl-NL" dirty="0"/>
              <a:t>Bij nieuwe regelingen rekening houden met de energiebesparingsplicht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ea typeface="Verdana" panose="020B0604030504040204" pitchFamily="34" charset="0"/>
              </a:rPr>
              <a:t>De minister</a:t>
            </a:r>
          </a:p>
          <a:p>
            <a:pPr lvl="1"/>
            <a:r>
              <a:rPr lang="nl-NL" dirty="0"/>
              <a:t>Gaat bij 4-jaarlijkse vernieuwing energiebesparingsplicht na of bestaande stimulering moet worden aangepast</a:t>
            </a:r>
          </a:p>
          <a:p>
            <a:pPr lvl="1"/>
            <a:r>
              <a:rPr lang="nl-NL" dirty="0"/>
              <a:t>Gaat na of invoering van nieuwe verplichtingen op 1 januari kan</a:t>
            </a:r>
          </a:p>
        </p:txBody>
      </p:sp>
    </p:spTree>
    <p:extLst>
      <p:ext uri="{BB962C8B-B14F-4D97-AF65-F5344CB8AC3E}">
        <p14:creationId xmlns:p14="http://schemas.microsoft.com/office/powerpoint/2010/main" val="118312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94CC-AB4E-6E7E-215E-397251573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 en discussie</a:t>
            </a:r>
          </a:p>
        </p:txBody>
      </p:sp>
    </p:spTree>
    <p:extLst>
      <p:ext uri="{BB962C8B-B14F-4D97-AF65-F5344CB8AC3E}">
        <p14:creationId xmlns:p14="http://schemas.microsoft.com/office/powerpoint/2010/main" val="409880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19EF3-2F25-2DA2-332E-3180EF1A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E3A6-0493-F334-44A5-C6029B68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Plicht en stimulering energiebesparing – mogelijke overlap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C21A58A-10B5-3F21-6422-7D1BCA053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676" b="9348"/>
          <a:stretch/>
        </p:blipFill>
        <p:spPr>
          <a:xfrm>
            <a:off x="340884" y="821929"/>
            <a:ext cx="4277365" cy="3945334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094BA7-1DBC-0E12-75CE-E3F3C87D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4277364" cy="3600000"/>
          </a:xfrm>
        </p:spPr>
        <p:txBody>
          <a:bodyPr/>
          <a:lstStyle/>
          <a:p>
            <a:r>
              <a:rPr lang="nl-NL" dirty="0"/>
              <a:t>Overlap niet vast te stellen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Interactie ETS / CO</a:t>
            </a:r>
            <a:r>
              <a:rPr lang="nl-NL" baseline="-25000" dirty="0"/>
              <a:t>2</a:t>
            </a:r>
            <a:r>
              <a:rPr lang="nl-NL" dirty="0"/>
              <a:t>-heffing en besparingsplicht onbekend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Data SPUK Sport niet volgens regels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Scholen </a:t>
            </a:r>
            <a:r>
              <a:rPr lang="nl-NL" dirty="0" err="1"/>
              <a:t>energiebespaarlening</a:t>
            </a:r>
            <a:r>
              <a:rPr lang="nl-NL" dirty="0"/>
              <a:t> erg klein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27D4A0-0A1E-68D5-ED60-F93647D8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E18FA-EBC5-4AC5-A870-E9B6F783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78BC77-E71A-7089-4707-7EFBEED7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96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44B52-3C35-59A0-6664-CCFDA3E0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doelmatige overlap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419AA-9380-D3B7-F6A1-D3D0B1962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8280000" cy="3600000"/>
          </a:xfrm>
        </p:spPr>
        <p:txBody>
          <a:bodyPr/>
          <a:lstStyle/>
          <a:p>
            <a:r>
              <a:rPr lang="nl-NL" dirty="0"/>
              <a:t>Overlap tussen stimulering en plicht kán doelmatig zijn</a:t>
            </a:r>
          </a:p>
          <a:p>
            <a:pPr lvl="1"/>
            <a:r>
              <a:rPr lang="nl-NL" dirty="0"/>
              <a:t>Als stimuleren goedkoper is dan handhaving</a:t>
            </a:r>
          </a:p>
          <a:p>
            <a:pPr lvl="1"/>
            <a:r>
              <a:rPr lang="nl-NL" dirty="0"/>
              <a:t>Als bedrijven zonder steun zich niet aan plicht kunnen houden</a:t>
            </a:r>
          </a:p>
          <a:p>
            <a:pPr lvl="1"/>
            <a:r>
              <a:rPr lang="nl-NL" dirty="0"/>
              <a:t>Als overlap leidt tot </a:t>
            </a:r>
            <a:r>
              <a:rPr lang="nl-NL" u="sng" dirty="0"/>
              <a:t>extra </a:t>
            </a:r>
            <a:r>
              <a:rPr lang="nl-NL" dirty="0"/>
              <a:t>energiebesparing</a:t>
            </a:r>
          </a:p>
          <a:p>
            <a:pPr lvl="1"/>
            <a:endParaRPr lang="nl-NL" dirty="0"/>
          </a:p>
          <a:p>
            <a:r>
              <a:rPr lang="nl-NL" dirty="0"/>
              <a:t>Maar overlap is ondoelmatig</a:t>
            </a:r>
          </a:p>
          <a:p>
            <a:pPr lvl="1"/>
            <a:r>
              <a:rPr lang="nl-NL" dirty="0"/>
              <a:t>Ministers weten niet van de overlap</a:t>
            </a:r>
          </a:p>
          <a:p>
            <a:pPr lvl="1"/>
            <a:r>
              <a:rPr lang="nl-NL" dirty="0"/>
              <a:t>Ministers sturen niet op specifieke doelgroepen</a:t>
            </a:r>
          </a:p>
          <a:p>
            <a:pPr lvl="1"/>
            <a:r>
              <a:rPr lang="nl-NL" dirty="0"/>
              <a:t>Ministers verzamelen geen informatie over </a:t>
            </a:r>
            <a:r>
              <a:rPr lang="nl-NL" u="sng" dirty="0"/>
              <a:t>extra</a:t>
            </a:r>
            <a:r>
              <a:rPr lang="nl-NL" dirty="0"/>
              <a:t> energiebesparing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A041FC-74E1-2C17-FEB9-13C426BA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AF71-6096-5F42-A67B-D0D10E8A5C13}" type="datetime4">
              <a:rPr lang="nl-NL" smtClean="0"/>
              <a:t>15 januari 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FA00C7-C51F-4B89-7C59-0A2719AB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Ruimte voor een 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CAE3E7-13F9-A73F-A892-FDA4C939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12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ACB1-97BE-5E89-FB80-D522BD61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79988-D8F1-A626-82AD-0D2B6DBB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Overlap stimulering en plicht komt beperkt voor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831967-2579-5A66-9604-7D36661F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901" y="972000"/>
            <a:ext cx="8184099" cy="3600000"/>
          </a:xfrm>
        </p:spPr>
        <p:txBody>
          <a:bodyPr/>
          <a:lstStyle/>
          <a:p>
            <a:r>
              <a:rPr lang="nl-NL" dirty="0"/>
              <a:t>11 regelingen overlappen niet (meer)</a:t>
            </a:r>
          </a:p>
          <a:p>
            <a:endParaRPr lang="nl-NL" dirty="0"/>
          </a:p>
          <a:p>
            <a:r>
              <a:rPr lang="nl-NL" dirty="0"/>
              <a:t>4 regelingen overlappen zeker</a:t>
            </a:r>
          </a:p>
          <a:p>
            <a:pPr lvl="1"/>
            <a:r>
              <a:rPr lang="nl-NL" dirty="0"/>
              <a:t>EIA - BOSA – ISDE - EG</a:t>
            </a:r>
          </a:p>
          <a:p>
            <a:endParaRPr lang="nl-NL" dirty="0"/>
          </a:p>
          <a:p>
            <a:r>
              <a:rPr lang="nl-NL" dirty="0"/>
              <a:t>4 regelingen hebben mogelijke overlap</a:t>
            </a:r>
          </a:p>
          <a:p>
            <a:pPr lvl="1"/>
            <a:r>
              <a:rPr lang="nl-NL" dirty="0"/>
              <a:t>ETS - CO</a:t>
            </a:r>
            <a:r>
              <a:rPr lang="nl-NL" baseline="-25000" dirty="0"/>
              <a:t>2</a:t>
            </a:r>
            <a:r>
              <a:rPr lang="nl-NL" dirty="0"/>
              <a:t>-heffing -  SPUK Sport - Scholen besparen energie lening</a:t>
            </a:r>
          </a:p>
          <a:p>
            <a:endParaRPr lang="nl-NL" dirty="0"/>
          </a:p>
          <a:p>
            <a:r>
              <a:rPr lang="nl-NL" dirty="0"/>
              <a:t>Overlap is niet doelmatig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4B547A-D810-AAD5-4181-03ABAEF1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B6AF5C-109B-0B8A-E6BC-9172D77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A7E1C-D4C3-04F4-9F0B-29DA490B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73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48AE-8E7F-3B6E-8712-EBC774855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D98068-B66A-4210-7A6C-756334FD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12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A83679-792A-E74A-3149-5B9298D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2D9A21-B408-7A77-1953-F814389D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17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E2B6F6-6839-0B34-0D79-C1AF9DE1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 in de toekomst – veel inzet KGG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347676E0-EF00-A551-4926-C4531F5530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16000"/>
            <a:ext cx="8183680" cy="3556000"/>
          </a:xfrm>
        </p:spPr>
        <p:txBody>
          <a:bodyPr/>
          <a:lstStyle/>
          <a:p>
            <a:r>
              <a:rPr lang="nl-NL" sz="1500" dirty="0"/>
              <a:t>Structurele financiering toezicht</a:t>
            </a:r>
          </a:p>
          <a:p>
            <a:r>
              <a:rPr lang="nl-NL" sz="1500" dirty="0"/>
              <a:t>Informatiedeling aan </a:t>
            </a:r>
            <a:r>
              <a:rPr lang="nl-NL" sz="1500" dirty="0" err="1"/>
              <a:t>OD’s</a:t>
            </a:r>
            <a:endParaRPr lang="nl-NL" sz="1500" dirty="0"/>
          </a:p>
          <a:p>
            <a:r>
              <a:rPr lang="nl-NL" sz="1500" dirty="0"/>
              <a:t>Onderzoek ondergrenzen uitgevoerd</a:t>
            </a:r>
          </a:p>
          <a:p>
            <a:pPr lvl="1"/>
            <a:r>
              <a:rPr lang="nl-NL" sz="1500" dirty="0"/>
              <a:t>Advies: elektriciteitsgrens omhoog, 60.000 minder bedrijven, 22% minder besparing</a:t>
            </a:r>
          </a:p>
          <a:p>
            <a:pPr lvl="1"/>
            <a:r>
              <a:rPr lang="nl-NL" sz="1500" dirty="0"/>
              <a:t>Keus: elektriciteitsgrens deels omhoog, 40.000 bedrijven minder, 15% minder besparing</a:t>
            </a:r>
          </a:p>
          <a:p>
            <a:r>
              <a:rPr lang="nl-NL" sz="1500" dirty="0"/>
              <a:t>Afstemming EED, Label-C, energiebesparingsplicht: wordt nog aan gewerkt</a:t>
            </a:r>
          </a:p>
          <a:p>
            <a:r>
              <a:rPr lang="nl-NL" sz="1500" dirty="0"/>
              <a:t>Wens Tweede Kamer voldoen energiebesparingsplicht als voorwaarde subsidies</a:t>
            </a:r>
          </a:p>
          <a:p>
            <a:pPr lvl="1"/>
            <a:r>
              <a:rPr lang="nl-NL" sz="1500" dirty="0"/>
              <a:t>Minister besluit dat voldoen aan de plicht geen voorwaarde wordt voor subsidies</a:t>
            </a:r>
          </a:p>
          <a:p>
            <a:endParaRPr lang="nl-NL" sz="1500" dirty="0"/>
          </a:p>
          <a:p>
            <a:r>
              <a:rPr lang="nl-NL" sz="1500" dirty="0">
                <a:latin typeface="Roboto" panose="02000000000000000000" pitchFamily="2" charset="0"/>
                <a:ea typeface="Roboto" panose="02000000000000000000" pitchFamily="2" charset="0"/>
              </a:rPr>
              <a:t>Uitgaven: </a:t>
            </a:r>
            <a:r>
              <a:rPr lang="nl-NL" sz="1500" b="1" dirty="0">
                <a:latin typeface="Roboto" panose="02000000000000000000" pitchFamily="2" charset="0"/>
                <a:ea typeface="Roboto" panose="02000000000000000000" pitchFamily="2" charset="0"/>
              </a:rPr>
              <a:t>€ </a:t>
            </a:r>
            <a:r>
              <a:rPr lang="nl-NL" sz="1500" b="1" dirty="0"/>
              <a:t>15 miljoen </a:t>
            </a:r>
            <a:r>
              <a:rPr lang="nl-NL" sz="1500" dirty="0"/>
              <a:t>handhaving, </a:t>
            </a:r>
            <a:r>
              <a:rPr lang="nl-NL" sz="1500" b="1" dirty="0">
                <a:latin typeface="Roboto" panose="02000000000000000000" pitchFamily="2" charset="0"/>
                <a:ea typeface="Roboto" panose="02000000000000000000" pitchFamily="2" charset="0"/>
              </a:rPr>
              <a:t>€ </a:t>
            </a:r>
            <a:r>
              <a:rPr lang="nl-NL" sz="1500" b="1" dirty="0"/>
              <a:t>1,2 miljard </a:t>
            </a:r>
            <a:r>
              <a:rPr lang="nl-NL" sz="1500" dirty="0"/>
              <a:t>stimulering</a:t>
            </a:r>
          </a:p>
          <a:p>
            <a:pPr lvl="1"/>
            <a:r>
              <a:rPr lang="nl-NL" sz="1500" dirty="0"/>
              <a:t>Onduidelijk wat de correlatie met CO</a:t>
            </a:r>
            <a:r>
              <a:rPr lang="nl-NL" sz="1500" baseline="-25000" dirty="0"/>
              <a:t>2</a:t>
            </a:r>
            <a:r>
              <a:rPr lang="nl-NL" sz="1500" dirty="0"/>
              <a:t>-reductie / energiebesparing is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5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B257-53EE-E075-A975-3F7697171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C31BD-3A76-46D8-2DE1-D643CABD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Energiebesparingsplicht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D770CB-4DBA-1641-FFFF-B7F1EA3E7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972000"/>
            <a:ext cx="8597364" cy="3600000"/>
          </a:xfrm>
        </p:spPr>
        <p:txBody>
          <a:bodyPr/>
          <a:lstStyle/>
          <a:p>
            <a:r>
              <a:rPr lang="nl-NL" dirty="0"/>
              <a:t>Vanaf 50.000 kWh elektriciteit of 25.000 m</a:t>
            </a:r>
            <a:r>
              <a:rPr lang="nl-NL" baseline="30000" dirty="0"/>
              <a:t>3</a:t>
            </a:r>
            <a:r>
              <a:rPr lang="nl-NL" dirty="0"/>
              <a:t> gas</a:t>
            </a:r>
          </a:p>
          <a:p>
            <a:endParaRPr lang="nl-NL" dirty="0"/>
          </a:p>
          <a:p>
            <a:r>
              <a:rPr lang="nl-NL" dirty="0"/>
              <a:t>ca. </a:t>
            </a:r>
            <a:r>
              <a:rPr lang="nl-NL" b="1" dirty="0"/>
              <a:t>107.600 </a:t>
            </a:r>
            <a:r>
              <a:rPr lang="nl-NL" dirty="0"/>
              <a:t>bedrijven en instellingen</a:t>
            </a:r>
          </a:p>
          <a:p>
            <a:endParaRPr lang="nl-NL" dirty="0"/>
          </a:p>
          <a:p>
            <a:r>
              <a:rPr lang="nl-NL" dirty="0"/>
              <a:t>Verplicht energiebesparende maatregelen, snel terug te verdienen</a:t>
            </a:r>
          </a:p>
          <a:p>
            <a:endParaRPr lang="nl-NL" dirty="0"/>
          </a:p>
          <a:p>
            <a:r>
              <a:rPr lang="nl-NL" dirty="0"/>
              <a:t>Ongeveer </a:t>
            </a:r>
            <a:r>
              <a:rPr lang="nl-NL" b="1" dirty="0"/>
              <a:t>€ 15 miljoen</a:t>
            </a:r>
            <a:r>
              <a:rPr lang="nl-NL" dirty="0"/>
              <a:t> voor handhaving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BD5572-0EFB-1DD6-A813-3A9F245B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D9B65B-D340-512B-229B-D3028CCB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AC3813-922B-94A0-E4B8-EBAF732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3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057E-71C2-2237-93E6-D7E8B3E6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92B4D-E8F7-2B89-50A7-A4A1898F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Beperkte resultaten energiebesparingsplicht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9FC839-2C7F-AB22-E7B3-D6936356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9EEB4B-EA87-5116-3C45-5CBCCFCE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C4FF91-BB7A-F819-9185-32E1D9A9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D9CE57EF-1B53-32D2-0AB9-25287A3F0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89663"/>
              </p:ext>
            </p:extLst>
          </p:nvPr>
        </p:nvGraphicFramePr>
        <p:xfrm>
          <a:off x="431999" y="1034942"/>
          <a:ext cx="7806067" cy="351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40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34769-90A9-AE1F-4E2A-1B21A06E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Plicht en stimulering energiebesparing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CB89CB0-1512-8E70-F8ED-3BA3C5A7C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676" b="9348"/>
          <a:stretch/>
        </p:blipFill>
        <p:spPr>
          <a:xfrm>
            <a:off x="340884" y="821929"/>
            <a:ext cx="4277365" cy="3945334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D74649-1140-4ADE-4946-0E5B3C93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4277364" cy="3600000"/>
          </a:xfrm>
        </p:spPr>
        <p:txBody>
          <a:bodyPr/>
          <a:lstStyle/>
          <a:p>
            <a:r>
              <a:rPr lang="nl-NL" dirty="0"/>
              <a:t>17 regelingen stimuleren energiebesparing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Ongeveer </a:t>
            </a:r>
            <a:r>
              <a:rPr lang="nl-NL" b="1" dirty="0"/>
              <a:t>€ 1,2 miljard </a:t>
            </a:r>
            <a:r>
              <a:rPr lang="nl-NL" dirty="0"/>
              <a:t>(2024) aan stimulans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4FF6B7-3C46-9CB7-3623-487582D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D0D70E-C48F-139F-7E76-542296BC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ACBB11-59BF-8379-52DB-87500143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71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1E3B2-F883-0BAC-D887-F6961D35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5CC90-FA15-AC2C-ED77-A7055F7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Plicht en stimulering energiebesparing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4A3CC3-8636-BF89-8E1B-F03C278B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901" y="972000"/>
            <a:ext cx="8184099" cy="3600000"/>
          </a:xfrm>
        </p:spPr>
        <p:txBody>
          <a:bodyPr/>
          <a:lstStyle/>
          <a:p>
            <a:r>
              <a:rPr lang="nl-NL" dirty="0"/>
              <a:t>1 plicht + 17 stimuleringsmaatregelen energiebesparing</a:t>
            </a:r>
          </a:p>
          <a:p>
            <a:endParaRPr lang="nl-NL" dirty="0"/>
          </a:p>
          <a:p>
            <a:r>
              <a:rPr lang="nl-NL" dirty="0"/>
              <a:t>Mogelijk overlap: stimuleren wat al verplicht is</a:t>
            </a:r>
          </a:p>
          <a:p>
            <a:endParaRPr lang="nl-NL" dirty="0"/>
          </a:p>
          <a:p>
            <a:r>
              <a:rPr lang="nl-NL" dirty="0"/>
              <a:t>Risico: ondoelmatige uitgaven</a:t>
            </a:r>
          </a:p>
          <a:p>
            <a:endParaRPr lang="nl-NL" dirty="0"/>
          </a:p>
          <a:p>
            <a:r>
              <a:rPr lang="nl-NL" dirty="0"/>
              <a:t>Onderzoek </a:t>
            </a:r>
          </a:p>
          <a:p>
            <a:pPr lvl="1"/>
            <a:r>
              <a:rPr lang="nl-NL" dirty="0"/>
              <a:t>Werd gesubsidieerd wat verplicht is (in 2019-2024)?</a:t>
            </a:r>
          </a:p>
          <a:p>
            <a:pPr lvl="1"/>
            <a:r>
              <a:rPr lang="nl-NL" dirty="0"/>
              <a:t>Zo ja, was dat doelmatig?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3A4CE6-7E6D-4CDB-220C-E62FAC0F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98798-FFE3-824B-CFD9-235A0E9D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E4BB39-9CE9-625B-A0D6-BEEE89CD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1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05ED9-B9A5-266D-5E5B-D58E648E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9E615-4292-D9E6-A7E8-C1B3EB9B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Conclusie: overlap komt beperkt voor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FAADEF-69BA-2483-760F-E6DE8B318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901" y="972000"/>
            <a:ext cx="8184099" cy="3600000"/>
          </a:xfrm>
        </p:spPr>
        <p:txBody>
          <a:bodyPr/>
          <a:lstStyle/>
          <a:p>
            <a:r>
              <a:rPr lang="nl-NL" dirty="0"/>
              <a:t>11 regelingen overlappen niet (meer)</a:t>
            </a:r>
          </a:p>
          <a:p>
            <a:endParaRPr lang="nl-NL" dirty="0"/>
          </a:p>
          <a:p>
            <a:r>
              <a:rPr lang="nl-NL" dirty="0"/>
              <a:t>4 regelingen overlapten zeker</a:t>
            </a:r>
          </a:p>
          <a:p>
            <a:endParaRPr lang="nl-NL" dirty="0"/>
          </a:p>
          <a:p>
            <a:r>
              <a:rPr lang="nl-NL" dirty="0"/>
              <a:t>4 regelingen hebben mogelijke overlap</a:t>
            </a:r>
          </a:p>
          <a:p>
            <a:endParaRPr lang="nl-NL" dirty="0"/>
          </a:p>
          <a:p>
            <a:r>
              <a:rPr lang="nl-NL" dirty="0"/>
              <a:t>Overlap is niet doelmatig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A8F1C0-68EF-5657-8B30-7335846D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41B403-F954-717F-BE32-40EC0145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874C13-B9EF-556F-7C45-4A514E73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0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488DD-262F-FCA1-994B-44517EB05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22AD8-E2B5-B374-4AF5-65E95A18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Stimulering en plicht overlappen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7F4A5E-9689-8E6E-80A3-924893F8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209EF9-0974-6D5F-BE86-EF062542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2E95F1-653E-AA90-1B7F-209476F1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7</a:t>
            </a:fld>
            <a:endParaRPr lang="nl-NL"/>
          </a:p>
        </p:txBody>
      </p:sp>
      <p:pic>
        <p:nvPicPr>
          <p:cNvPr id="13" name="Tijdelijke aanduiding voor inhoud 10">
            <a:extLst>
              <a:ext uri="{FF2B5EF4-FFF2-40B4-BE49-F238E27FC236}">
                <a16:creationId xmlns:a16="http://schemas.microsoft.com/office/drawing/2014/main" id="{BF042828-5CB9-64B6-8624-0B36B77F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717" b="88183"/>
          <a:stretch/>
        </p:blipFill>
        <p:spPr>
          <a:xfrm>
            <a:off x="431999" y="1001773"/>
            <a:ext cx="2518591" cy="440528"/>
          </a:xfrm>
          <a:prstGeom prst="rect">
            <a:avLst/>
          </a:prstGeom>
        </p:spPr>
      </p:pic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598FBF7F-2303-86AB-041B-EC93F043381F}"/>
              </a:ext>
            </a:extLst>
          </p:cNvPr>
          <p:cNvSpPr txBox="1">
            <a:spLocks/>
          </p:cNvSpPr>
          <p:nvPr/>
        </p:nvSpPr>
        <p:spPr>
          <a:xfrm>
            <a:off x="5364480" y="969264"/>
            <a:ext cx="3347520" cy="36027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CA8F4-3D90-628C-A706-62BAE1652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84" y="1637564"/>
            <a:ext cx="4622256" cy="1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B3E60-F52A-F23E-D871-43B651D0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AEFAD-11A3-6726-96ED-B9128935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overlap is relatief beperkt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D227C1-00C0-0C1F-0822-936DD587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586CC2-A33C-9AD0-280E-C20E4B13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Energiebesparing stimuleren of verplichten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993CA1-5899-F447-7C03-3F239402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8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DD86D458-4FB5-FBC1-0CCF-CCDFD3507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542" y="1025543"/>
            <a:ext cx="5214816" cy="3726669"/>
          </a:xfrm>
        </p:spPr>
      </p:pic>
    </p:spTree>
    <p:extLst>
      <p:ext uri="{BB962C8B-B14F-4D97-AF65-F5344CB8AC3E}">
        <p14:creationId xmlns:p14="http://schemas.microsoft.com/office/powerpoint/2010/main" val="73429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F8487-C0C8-03CD-B5B1-D6D532FF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C4BEEEA-B15C-0545-6A31-7772560175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3263" b="3854"/>
          <a:stretch/>
        </p:blipFill>
        <p:spPr>
          <a:xfrm>
            <a:off x="2271266" y="82074"/>
            <a:ext cx="4493601" cy="505296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1E16D8-E0CA-4705-5DDD-66FD3B38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voorkomen ministers </a:t>
            </a:r>
            <a:br>
              <a:rPr lang="nl-NL" dirty="0"/>
            </a:br>
            <a:r>
              <a:rPr lang="nl-NL" dirty="0"/>
              <a:t>overlap?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242ED-D1C6-8395-B456-37673B43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januari 2026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22EA30-6C44-3EC1-1DC6-56E2E6FA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51514"/>
      </p:ext>
    </p:extLst>
  </p:cSld>
  <p:clrMapOvr>
    <a:masterClrMapping/>
  </p:clrMapOvr>
</p:sld>
</file>

<file path=ppt/theme/theme1.xml><?xml version="1.0" encoding="utf-8"?>
<a:theme xmlns:a="http://schemas.openxmlformats.org/drawingml/2006/main" name="Algemene Rekenkamer Lichtgrijs">
  <a:themeElements>
    <a:clrScheme name="Rekenkamer Kleuren Lichtgrij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BCBAB3"/>
      </a:accent1>
      <a:accent2>
        <a:srgbClr val="142482"/>
      </a:accent2>
      <a:accent3>
        <a:srgbClr val="6A7880"/>
      </a:accent3>
      <a:accent4>
        <a:srgbClr val="8042A3"/>
      </a:accent4>
      <a:accent5>
        <a:srgbClr val="209409"/>
      </a:accent5>
      <a:accent6>
        <a:srgbClr val="89094F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D1580BAF-375F-454A-9DC2-D5FA58437172}"/>
    </a:ext>
  </a:extLst>
</a:theme>
</file>

<file path=ppt/theme/theme2.xml><?xml version="1.0" encoding="utf-8"?>
<a:theme xmlns:a="http://schemas.openxmlformats.org/drawingml/2006/main" name="Algemene Rekenkamer Tekst en Grafiek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58A9D04F-F61A-45E0-B2B6-0B418AFFA097}"/>
    </a:ext>
  </a:extLst>
</a:theme>
</file>

<file path=ppt/theme/theme3.xml><?xml version="1.0" encoding="utf-8"?>
<a:theme xmlns:a="http://schemas.openxmlformats.org/drawingml/2006/main" name="Algemene Rekenkamer Donkerblauw">
  <a:themeElements>
    <a:clrScheme name="Rekenkamer Kleuren Donkerblauw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142482"/>
      </a:accent1>
      <a:accent2>
        <a:srgbClr val="6A7880"/>
      </a:accent2>
      <a:accent3>
        <a:srgbClr val="8042A3"/>
      </a:accent3>
      <a:accent4>
        <a:srgbClr val="209409"/>
      </a:accent4>
      <a:accent5>
        <a:srgbClr val="89094F"/>
      </a:accent5>
      <a:accent6>
        <a:srgbClr val="BCBAB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98A51277-8337-4C80-B5FD-32567C5A8C76}"/>
    </a:ext>
  </a:extLst>
</a:theme>
</file>

<file path=ppt/theme/theme4.xml><?xml version="1.0" encoding="utf-8"?>
<a:theme xmlns:a="http://schemas.openxmlformats.org/drawingml/2006/main" name="Algemene Rekenkamer Donkergrijs">
  <a:themeElements>
    <a:clrScheme name="Rekenkamer Kleuren Donkergrij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6A7880"/>
      </a:accent1>
      <a:accent2>
        <a:srgbClr val="8042A3"/>
      </a:accent2>
      <a:accent3>
        <a:srgbClr val="209409"/>
      </a:accent3>
      <a:accent4>
        <a:srgbClr val="89094F"/>
      </a:accent4>
      <a:accent5>
        <a:srgbClr val="BCBAB3"/>
      </a:accent5>
      <a:accent6>
        <a:srgbClr val="142482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2F9E6451-B6CF-452F-A61F-170BD5BFB154}"/>
    </a:ext>
  </a:extLst>
</a:theme>
</file>

<file path=ppt/theme/theme5.xml><?xml version="1.0" encoding="utf-8"?>
<a:theme xmlns:a="http://schemas.openxmlformats.org/drawingml/2006/main" name="Algemene Rekenkamer Paars">
  <a:themeElements>
    <a:clrScheme name="Rekenkamer Kleuren Paar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042A3"/>
      </a:accent1>
      <a:accent2>
        <a:srgbClr val="209409"/>
      </a:accent2>
      <a:accent3>
        <a:srgbClr val="89094F"/>
      </a:accent3>
      <a:accent4>
        <a:srgbClr val="BCBAB3"/>
      </a:accent4>
      <a:accent5>
        <a:srgbClr val="142482"/>
      </a:accent5>
      <a:accent6>
        <a:srgbClr val="6A7880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E8B5BD1F-F755-4C50-BD1E-629B802E7ED4}"/>
    </a:ext>
  </a:extLst>
</a:theme>
</file>

<file path=ppt/theme/theme6.xml><?xml version="1.0" encoding="utf-8"?>
<a:theme xmlns:a="http://schemas.openxmlformats.org/drawingml/2006/main" name="Algemene Rekenkamer Groen">
  <a:themeElements>
    <a:clrScheme name="Rekenkamer Kleuren Groen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209409"/>
      </a:accent1>
      <a:accent2>
        <a:srgbClr val="89094F"/>
      </a:accent2>
      <a:accent3>
        <a:srgbClr val="BCBAB3"/>
      </a:accent3>
      <a:accent4>
        <a:srgbClr val="142482"/>
      </a:accent4>
      <a:accent5>
        <a:srgbClr val="6A7880"/>
      </a:accent5>
      <a:accent6>
        <a:srgbClr val="8042A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1AFA8728-9AEF-4BA5-AB09-F9CD119E5D42}"/>
    </a:ext>
  </a:extLst>
</a:theme>
</file>

<file path=ppt/theme/theme7.xml><?xml version="1.0" encoding="utf-8"?>
<a:theme xmlns:a="http://schemas.openxmlformats.org/drawingml/2006/main" name="1_Algemene Rekenkamer Rood">
  <a:themeElements>
    <a:clrScheme name="Rekenkamer Kleuren Rood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9094F"/>
      </a:accent1>
      <a:accent2>
        <a:srgbClr val="BCBAB3"/>
      </a:accent2>
      <a:accent3>
        <a:srgbClr val="142482"/>
      </a:accent3>
      <a:accent4>
        <a:srgbClr val="6A7880"/>
      </a:accent4>
      <a:accent5>
        <a:srgbClr val="8042A3"/>
      </a:accent5>
      <a:accent6>
        <a:srgbClr val="209409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121 - AR - energiebesparingsplicht.potx" id="{7CC9F609-2D67-4339-935A-E9929F9959C4}" vid="{C52B6C1E-CC98-4F02-9C45-ADB150602351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621</ap:Words>
  <ap:PresentationFormat>Diavoorstelling (16:9)</ap:PresentationFormat>
  <ap:Paragraphs>165</ap:Paragraphs>
  <ap:Slides>17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17</vt:i4>
      </vt:variant>
    </vt:vector>
  </ap:HeadingPairs>
  <ap:TitlesOfParts>
    <vt:vector baseType="lpstr" size="29">
      <vt:lpstr>Roboto</vt:lpstr>
      <vt:lpstr>Calibri</vt:lpstr>
      <vt:lpstr>Arial</vt:lpstr>
      <vt:lpstr>Vesper Libre Medium</vt:lpstr>
      <vt:lpstr>Verdana</vt:lpstr>
      <vt:lpstr>Algemene Rekenkamer Lichtgrijs</vt:lpstr>
      <vt:lpstr>Algemene Rekenkamer Tekst en Grafiek</vt:lpstr>
      <vt:lpstr>Algemene Rekenkamer Donkerblauw</vt:lpstr>
      <vt:lpstr>Algemene Rekenkamer Donkergrijs</vt:lpstr>
      <vt:lpstr>Algemene Rekenkamer Paars</vt:lpstr>
      <vt:lpstr>Algemene Rekenkamer Groen</vt:lpstr>
      <vt:lpstr>1_Algemene Rekenkamer Rood</vt:lpstr>
      <vt:lpstr>Energiebesparing stimuleren of verplichten </vt:lpstr>
      <vt:lpstr>Energiebesparingsplicht</vt:lpstr>
      <vt:lpstr>Beperkte resultaten energiebesparingsplicht</vt:lpstr>
      <vt:lpstr>Plicht en stimulering energiebesparing</vt:lpstr>
      <vt:lpstr>Plicht en stimulering energiebesparing</vt:lpstr>
      <vt:lpstr>Conclusie: overlap komt beperkt voor</vt:lpstr>
      <vt:lpstr>Stimulering en plicht overlappen</vt:lpstr>
      <vt:lpstr>Financiële overlap is relatief beperkt</vt:lpstr>
      <vt:lpstr>Hoe voorkomen ministers  overlap?</vt:lpstr>
      <vt:lpstr>Oorzaken overlap</vt:lpstr>
      <vt:lpstr>Aanbevelingen Algemene Rekenkamer</vt:lpstr>
      <vt:lpstr>Reactie minister</vt:lpstr>
      <vt:lpstr>Vragen en discussie</vt:lpstr>
      <vt:lpstr>Plicht en stimulering energiebesparing – mogelijke overlap</vt:lpstr>
      <vt:lpstr>Niet doelmatige overlap</vt:lpstr>
      <vt:lpstr>Overlap stimulering en plicht komt beperkt voor</vt:lpstr>
      <vt:lpstr>Energiebesparing in de toekomst – veel inzet KGG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subject/>
  <dc:creator/>
  <keywords/>
  <dc:description/>
  <lastModifiedBy/>
  <revision/>
  <lastPrinted>2025-12-08T10:43:48.0000000Z</lastPrinted>
  <dcterms:created xsi:type="dcterms:W3CDTF">2024-10-08T07:26:00.0000000Z</dcterms:created>
  <dcterms:modified xsi:type="dcterms:W3CDTF">2026-01-15T08:31:35.0000000Z</dcterms:modified>
  <category>------------------------</category>
  <version/>
</coreProperties>
</file>